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0.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92" r:id="rId5"/>
    <p:sldId id="259" r:id="rId6"/>
    <p:sldId id="260" r:id="rId7"/>
    <p:sldId id="261" r:id="rId8"/>
    <p:sldId id="262" r:id="rId9"/>
    <p:sldId id="263" r:id="rId10"/>
    <p:sldId id="264" r:id="rId11"/>
    <p:sldId id="265" r:id="rId12"/>
    <p:sldId id="266" r:id="rId13"/>
    <p:sldId id="267" r:id="rId14"/>
    <p:sldId id="268" r:id="rId15"/>
    <p:sldId id="270" r:id="rId16"/>
    <p:sldId id="26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098" autoAdjust="0"/>
  </p:normalViewPr>
  <p:slideViewPr>
    <p:cSldViewPr>
      <p:cViewPr varScale="1">
        <p:scale>
          <a:sx n="38" d="100"/>
          <a:sy n="38" d="100"/>
        </p:scale>
        <p:origin x="-20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C68C4-CC55-4E0C-9884-9D0E637F1322}" type="datetimeFigureOut">
              <a:rPr lang="en-US" smtClean="0"/>
              <a:t>9/14/2015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F368BA-D59E-41AF-8F25-9C9B347C420B}" type="slidenum">
              <a:rPr lang="en-US" smtClean="0"/>
              <a:t>‹#›</a:t>
            </a:fld>
            <a:endParaRPr lang="en-US"/>
          </a:p>
        </p:txBody>
      </p:sp>
    </p:spTree>
    <p:extLst>
      <p:ext uri="{BB962C8B-B14F-4D97-AF65-F5344CB8AC3E}">
        <p14:creationId xmlns:p14="http://schemas.microsoft.com/office/powerpoint/2010/main" val="190893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here’s a nice picture of our </a:t>
            </a:r>
            <a:r>
              <a:rPr lang="en-US" dirty="0" err="1" smtClean="0"/>
              <a:t>quiant</a:t>
            </a:r>
            <a:r>
              <a:rPr lang="en-US" dirty="0" smtClean="0"/>
              <a:t> little city all lit up with a snowy Mt Hood in the background.  Ok we better get started again.  I’d like to talk to you know about cyanide toxicity, how to diagnose it and how to manage it.</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a:t>
            </a:fld>
            <a:endParaRPr lang="en-US"/>
          </a:p>
        </p:txBody>
      </p:sp>
    </p:spTree>
    <p:extLst>
      <p:ext uri="{BB962C8B-B14F-4D97-AF65-F5344CB8AC3E}">
        <p14:creationId xmlns:p14="http://schemas.microsoft.com/office/powerpoint/2010/main" val="401556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how much it takes, as you can see, it’s not a lot.  The fatal dose of 200mg potassium cyanide is approximately 200mg.  In terms of inhalation, the OHSA 8hrPEL is 10ppm, the immediate danger to life and health is 50ppm, and immediately fatal air concentration is 270ppm.  Cyanide has quite a dark history being used for executions and mass poisoning where levels are often above 5000-1000ppm.</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10</a:t>
            </a:fld>
            <a:endParaRPr lang="en-US"/>
          </a:p>
        </p:txBody>
      </p:sp>
    </p:spTree>
    <p:extLst>
      <p:ext uri="{BB962C8B-B14F-4D97-AF65-F5344CB8AC3E}">
        <p14:creationId xmlns:p14="http://schemas.microsoft.com/office/powerpoint/2010/main" val="309027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understand what goes wrong in cyanide, we have to understand how it is supposed to be metabolized.  Usually everybody has a very small concentration of cyanide that is easily detoxified.  This here shows our endogenous method of removing cyanide - usually coming from cigarette smoke most commonly.  The </a:t>
            </a:r>
            <a:r>
              <a:rPr lang="en-US" dirty="0" err="1" smtClean="0"/>
              <a:t>rhodanese</a:t>
            </a:r>
            <a:r>
              <a:rPr lang="en-US" dirty="0" smtClean="0"/>
              <a:t> enzyme converts cyanide into the nontoxic </a:t>
            </a:r>
            <a:r>
              <a:rPr lang="en-US" dirty="0" err="1" smtClean="0"/>
              <a:t>thiocyanate</a:t>
            </a:r>
            <a:r>
              <a:rPr lang="en-US" dirty="0" smtClean="0"/>
              <a:t>, but unfortunately this needs a sulfur donor and is easily saturated.</a:t>
            </a:r>
          </a:p>
          <a:p>
            <a:endParaRPr lang="en-US" dirty="0" smtClean="0"/>
          </a:p>
        </p:txBody>
      </p:sp>
      <p:sp>
        <p:nvSpPr>
          <p:cNvPr id="4" name="Slide Number Placeholder 3"/>
          <p:cNvSpPr>
            <a:spLocks noGrp="1"/>
          </p:cNvSpPr>
          <p:nvPr>
            <p:ph type="sldNum" sz="quarter" idx="10"/>
          </p:nvPr>
        </p:nvSpPr>
        <p:spPr/>
        <p:txBody>
          <a:bodyPr/>
          <a:lstStyle/>
          <a:p>
            <a:fld id="{67F368BA-D59E-41AF-8F25-9C9B347C420B}" type="slidenum">
              <a:rPr lang="en-US" smtClean="0"/>
              <a:t>11</a:t>
            </a:fld>
            <a:endParaRPr lang="en-US"/>
          </a:p>
        </p:txBody>
      </p:sp>
    </p:spTree>
    <p:extLst>
      <p:ext uri="{BB962C8B-B14F-4D97-AF65-F5344CB8AC3E}">
        <p14:creationId xmlns:p14="http://schemas.microsoft.com/office/powerpoint/2010/main" val="2039655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here is the pathophysiology of cyanide.  This slide is not meant to read or to scare you too much.  It’s simply here to show that one way or another cyanide places a part in disrupting glycolysis, the TCA cycle and ultimately the electron transport chain.  So instead of getting bogged down in the useless </a:t>
            </a:r>
            <a:r>
              <a:rPr lang="en-US" dirty="0" err="1" smtClean="0"/>
              <a:t>minution</a:t>
            </a:r>
            <a:r>
              <a:rPr lang="en-US" dirty="0" smtClean="0"/>
              <a:t> of these graphs, lets make it a lot simpler and see when cyanide really acts.</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12</a:t>
            </a:fld>
            <a:endParaRPr lang="en-US"/>
          </a:p>
        </p:txBody>
      </p:sp>
    </p:spTree>
    <p:extLst>
      <p:ext uri="{BB962C8B-B14F-4D97-AF65-F5344CB8AC3E}">
        <p14:creationId xmlns:p14="http://schemas.microsoft.com/office/powerpoint/2010/main" val="2966253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the graphic I much prefer.  As you can see, cyanide inhibit the electron transport chain via cytochrome a3.  This leads to a backup of cellular products and causes a conversion of pyruvate to lactate.  As you can see, hydrogen molecules are not being incorporated, leading to an acidosis and oxygen is not being used and ATP is not being created.  What you are left with is a severe lactic acidosis and cell that cannot use O2 or make ATP.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13</a:t>
            </a:fld>
            <a:endParaRPr lang="en-US"/>
          </a:p>
        </p:txBody>
      </p:sp>
    </p:spTree>
    <p:extLst>
      <p:ext uri="{BB962C8B-B14F-4D97-AF65-F5344CB8AC3E}">
        <p14:creationId xmlns:p14="http://schemas.microsoft.com/office/powerpoint/2010/main" val="32538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this leads to multi-organ dysfunction, but it affects the most oxygen-sensitive organs first - which are </a:t>
            </a:r>
            <a:r>
              <a:rPr lang="en-US" dirty="0" err="1" smtClean="0"/>
              <a:t>alway</a:t>
            </a:r>
            <a:r>
              <a:rPr lang="en-US" dirty="0" smtClean="0"/>
              <a:t> going to be the brain and the heart.  Like a lot of other cellular poisons such as hydrogen sulfide and carbon monoxide, the basal ganglia, cerebellum and myocardium are affected first before the other </a:t>
            </a:r>
            <a:r>
              <a:rPr lang="en-US" dirty="0" err="1" smtClean="0"/>
              <a:t>multiorgan</a:t>
            </a:r>
            <a:r>
              <a:rPr lang="en-US" dirty="0" smtClean="0"/>
              <a:t> dysfunction.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14</a:t>
            </a:fld>
            <a:endParaRPr lang="en-US"/>
          </a:p>
        </p:txBody>
      </p:sp>
    </p:spTree>
    <p:extLst>
      <p:ext uri="{BB962C8B-B14F-4D97-AF65-F5344CB8AC3E}">
        <p14:creationId xmlns:p14="http://schemas.microsoft.com/office/powerpoint/2010/main" val="250150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actual signs and symptoms you will see, in the central nervous system it will be agitation, lethargy, and ultimately seizure, coma, and then death.  </a:t>
            </a:r>
            <a:r>
              <a:rPr lang="en-US" dirty="0" err="1" smtClean="0"/>
              <a:t>Cardiovascularly</a:t>
            </a:r>
            <a:r>
              <a:rPr lang="en-US" dirty="0" smtClean="0"/>
              <a:t>, you will see hypotension and a compensatory tachycardia, but ultimately a terminal bradycardia.</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15</a:t>
            </a:fld>
            <a:endParaRPr lang="en-US"/>
          </a:p>
        </p:txBody>
      </p:sp>
    </p:spTree>
    <p:extLst>
      <p:ext uri="{BB962C8B-B14F-4D97-AF65-F5344CB8AC3E}">
        <p14:creationId xmlns:p14="http://schemas.microsoft.com/office/powerpoint/2010/main" val="336435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onset of toxicity all depends on the route of exposure.  For inhalational or intravenous, you will see severe toxicity within seconds.  After ingestion of a cyanide salt, the toxicity is usually within minutes, but can be delayed if ingesting a cyanogenic compound that needs to be converted.  Or in the case of a </a:t>
            </a:r>
            <a:r>
              <a:rPr lang="en-US" dirty="0" err="1" smtClean="0"/>
              <a:t>nitroprusside</a:t>
            </a:r>
            <a:r>
              <a:rPr lang="en-US" dirty="0" smtClean="0"/>
              <a:t> infusion - which also releases </a:t>
            </a:r>
            <a:r>
              <a:rPr lang="en-US" dirty="0" err="1" smtClean="0"/>
              <a:t>cyandie</a:t>
            </a:r>
            <a:r>
              <a:rPr lang="en-US" dirty="0" smtClean="0"/>
              <a:t> - the build up is usually over many hours to days.</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16</a:t>
            </a:fld>
            <a:endParaRPr lang="en-US"/>
          </a:p>
        </p:txBody>
      </p:sp>
    </p:spTree>
    <p:extLst>
      <p:ext uri="{BB962C8B-B14F-4D97-AF65-F5344CB8AC3E}">
        <p14:creationId xmlns:p14="http://schemas.microsoft.com/office/powerpoint/2010/main" val="231451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organs are affected secondarily.  With inhalation, you can see acute lung injury and pulmonary edema.  GI-wise you can see a hemorrhagic gastritis after ingestion.  The skin is classically described as a cherry red as the venous oxygen saturation remains very high as it is unable to unload O2 to the tissues.  These other manifestations are more rare given the fact that mortality is usually quick leaving little time for these to develop.</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17</a:t>
            </a:fld>
            <a:endParaRPr lang="en-US"/>
          </a:p>
        </p:txBody>
      </p:sp>
    </p:spTree>
    <p:extLst>
      <p:ext uri="{BB962C8B-B14F-4D97-AF65-F5344CB8AC3E}">
        <p14:creationId xmlns:p14="http://schemas.microsoft.com/office/powerpoint/2010/main" val="240993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it other cellular poisons such as carbon monoxide, there are documented cases of delayed neurologic </a:t>
            </a:r>
            <a:r>
              <a:rPr lang="en-US" dirty="0" err="1" smtClean="0"/>
              <a:t>sequelae</a:t>
            </a:r>
            <a:r>
              <a:rPr lang="en-US" dirty="0" smtClean="0"/>
              <a:t> that occurs weeks to months later.  Clinically you can see symptoms of parkinsonism with rigidity and bradykinesia.  </a:t>
            </a:r>
            <a:r>
              <a:rPr lang="en-US" dirty="0" err="1" smtClean="0"/>
              <a:t>Radiographically</a:t>
            </a:r>
            <a:r>
              <a:rPr lang="en-US" dirty="0" smtClean="0"/>
              <a:t> you can see </a:t>
            </a:r>
            <a:r>
              <a:rPr lang="en-US" dirty="0" err="1" smtClean="0"/>
              <a:t>globus</a:t>
            </a:r>
            <a:r>
              <a:rPr lang="en-US" dirty="0" smtClean="0"/>
              <a:t> </a:t>
            </a:r>
            <a:r>
              <a:rPr lang="en-US" dirty="0" err="1" smtClean="0"/>
              <a:t>pallidus</a:t>
            </a:r>
            <a:r>
              <a:rPr lang="en-US" dirty="0" smtClean="0"/>
              <a:t> and putamen lesions. Here you see </a:t>
            </a:r>
            <a:r>
              <a:rPr lang="en-US" dirty="0" err="1" smtClean="0"/>
              <a:t>hypodensities</a:t>
            </a:r>
            <a:r>
              <a:rPr lang="en-US" dirty="0" smtClean="0"/>
              <a:t> in the </a:t>
            </a:r>
            <a:r>
              <a:rPr lang="en-US" dirty="0" err="1" smtClean="0"/>
              <a:t>globus</a:t>
            </a:r>
            <a:r>
              <a:rPr lang="en-US" dirty="0" smtClean="0"/>
              <a:t> </a:t>
            </a:r>
            <a:r>
              <a:rPr lang="en-US" dirty="0" err="1" smtClean="0"/>
              <a:t>pallidus</a:t>
            </a:r>
            <a:r>
              <a:rPr lang="en-US" dirty="0" smtClean="0"/>
              <a:t> on the CT above and </a:t>
            </a:r>
            <a:r>
              <a:rPr lang="en-US" dirty="0" err="1" smtClean="0"/>
              <a:t>hyperintensities</a:t>
            </a:r>
            <a:r>
              <a:rPr lang="en-US" dirty="0" smtClean="0"/>
              <a:t> on the MRI below.  Despite all of this, you usually will not see this as either the patient has a mild exposure or a rapidly fatal exposure.</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18</a:t>
            </a:fld>
            <a:endParaRPr lang="en-US"/>
          </a:p>
        </p:txBody>
      </p:sp>
    </p:spTree>
    <p:extLst>
      <p:ext uri="{BB962C8B-B14F-4D97-AF65-F5344CB8AC3E}">
        <p14:creationId xmlns:p14="http://schemas.microsoft.com/office/powerpoint/2010/main" val="1666695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a:t>
            </a:r>
            <a:r>
              <a:rPr lang="en-US" baseline="0" dirty="0" smtClean="0"/>
              <a:t> </a:t>
            </a:r>
            <a:r>
              <a:rPr lang="en-US" dirty="0" smtClean="0"/>
              <a:t>limited our discussion to mainly the acute toxicity, but there are 3 really fascinating diseases that can be thought of as chronic cyanide toxicity.  All have vision loss at least as a component of their disease.  The first is tobacco </a:t>
            </a:r>
            <a:r>
              <a:rPr lang="en-US" dirty="0" err="1" smtClean="0"/>
              <a:t>amblopia</a:t>
            </a:r>
            <a:r>
              <a:rPr lang="en-US" dirty="0" smtClean="0"/>
              <a:t>.  This occurs much more frequently in males than females.  It is thought to be a progressive vision loss secondary to an inability to fully detoxify the cyanide from tobacco smoke.  The treatment is smoking cessation and </a:t>
            </a:r>
            <a:r>
              <a:rPr lang="en-US" dirty="0" err="1" smtClean="0"/>
              <a:t>hydroxocobalamin</a:t>
            </a:r>
            <a:r>
              <a:rPr lang="en-US" dirty="0" smtClean="0"/>
              <a:t> that we will talk about a little later.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19</a:t>
            </a:fld>
            <a:endParaRPr lang="en-US"/>
          </a:p>
        </p:txBody>
      </p:sp>
    </p:spTree>
    <p:extLst>
      <p:ext uri="{BB962C8B-B14F-4D97-AF65-F5344CB8AC3E}">
        <p14:creationId xmlns:p14="http://schemas.microsoft.com/office/powerpoint/2010/main" val="85666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 starting I just wanted to show you a couple of cool pictures, revolving around cyanide.  The first on the left here you can see a large old 55 gallon drum of sodium cyanide that I came across when traveling to the </a:t>
            </a:r>
            <a:r>
              <a:rPr lang="en-US" dirty="0" err="1" smtClean="0"/>
              <a:t>Phillippines</a:t>
            </a:r>
            <a:r>
              <a:rPr lang="en-US" dirty="0" smtClean="0"/>
              <a:t> earlier this year.  In the </a:t>
            </a:r>
            <a:r>
              <a:rPr lang="en-US" dirty="0" err="1" smtClean="0"/>
              <a:t>Phillipines</a:t>
            </a:r>
            <a:r>
              <a:rPr lang="en-US" dirty="0" smtClean="0"/>
              <a:t>, as well as other countries and SE Asia and really all over tropical reefs, people have used sodium cyanide as a way to fish for exotic tropical fish.  Spraying the cyanide like you see here, stuns the fish, enabling the person to capture expensive aquarium fish without killing them.  Unfortunately, as you can imagine, as part of the process, a large amount of coral reef and other marine life are damaged.</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a:t>
            </a:fld>
            <a:endParaRPr lang="en-US"/>
          </a:p>
        </p:txBody>
      </p:sp>
    </p:spTree>
    <p:extLst>
      <p:ext uri="{BB962C8B-B14F-4D97-AF65-F5344CB8AC3E}">
        <p14:creationId xmlns:p14="http://schemas.microsoft.com/office/powerpoint/2010/main" val="1200961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chronic syndrome is called tropical ataxic neuropathy.  It is a </a:t>
            </a:r>
            <a:r>
              <a:rPr lang="en-US" dirty="0" err="1" smtClean="0"/>
              <a:t>demylinating</a:t>
            </a:r>
            <a:r>
              <a:rPr lang="en-US" dirty="0" smtClean="0"/>
              <a:t> disease without a complete explanation at this time.  One of the leading theories has been chronic cyanide toxicity from chronic ingestion of improperly processed cassava.  The disease is a constellation of spastic paresis, ataxia, and optic atrophy.  The role of cyanide has been questioned as of late, but removal of cassava and administration of </a:t>
            </a:r>
            <a:r>
              <a:rPr lang="en-US" dirty="0" err="1" smtClean="0"/>
              <a:t>hydroxocobalamin</a:t>
            </a:r>
            <a:r>
              <a:rPr lang="en-US" dirty="0" smtClean="0"/>
              <a:t>, in addition to other vitamins is a reasonable approach.  Not practicing in the tropics, I have not actually seen this disease.  Has anyone taken care of somebody with this? What did you treat with? Did it get better?</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20</a:t>
            </a:fld>
            <a:endParaRPr lang="en-US"/>
          </a:p>
        </p:txBody>
      </p:sp>
    </p:spTree>
    <p:extLst>
      <p:ext uri="{BB962C8B-B14F-4D97-AF65-F5344CB8AC3E}">
        <p14:creationId xmlns:p14="http://schemas.microsoft.com/office/powerpoint/2010/main" val="1809905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a:t>
            </a:r>
            <a:r>
              <a:rPr lang="en-US" dirty="0" err="1" smtClean="0"/>
              <a:t>leber</a:t>
            </a:r>
            <a:r>
              <a:rPr lang="en-US" dirty="0" smtClean="0"/>
              <a:t> hereditary optic atrophy is a mitochondrial linked mutation associated with </a:t>
            </a:r>
            <a:r>
              <a:rPr lang="en-US" dirty="0" err="1" smtClean="0"/>
              <a:t>subacute</a:t>
            </a:r>
            <a:r>
              <a:rPr lang="en-US" dirty="0" smtClean="0"/>
              <a:t> vision loss.  Onset is usually in late adolescence or in the early twenties.  In the past this has been linked with a </a:t>
            </a:r>
            <a:r>
              <a:rPr lang="en-US" dirty="0" err="1" smtClean="0"/>
              <a:t>rhodanese</a:t>
            </a:r>
            <a:r>
              <a:rPr lang="en-US" dirty="0" smtClean="0"/>
              <a:t> deficiency and inability detoxify cyanide.  However, as more genetic testing and research comes out, this appears to be a less likely cause a defect in NADH dehydrogenase and oxidative phosphorylation is the more likely cause.  With that being said it is still prudent to counsel you patient to avoid cigarette smoke or any other vision toxin.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21</a:t>
            </a:fld>
            <a:endParaRPr lang="en-US"/>
          </a:p>
        </p:txBody>
      </p:sp>
    </p:spTree>
    <p:extLst>
      <p:ext uri="{BB962C8B-B14F-4D97-AF65-F5344CB8AC3E}">
        <p14:creationId xmlns:p14="http://schemas.microsoft.com/office/powerpoint/2010/main" val="395487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discussed a lot about the sources of exposure and the pathophysiology we can delve into the diagnosis and management.  The key rule of thumb with diagnosis is to always have a high index of suspicion.  At our hospital and surrounding hospital there is no easy test for cyanide.  Is your hospital any different?  Because there is no rapid confirmatory test, we much rely heavily on our history, physical and initial lab tests to make clinical decisions.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22</a:t>
            </a:fld>
            <a:endParaRPr lang="en-US"/>
          </a:p>
        </p:txBody>
      </p:sp>
    </p:spTree>
    <p:extLst>
      <p:ext uri="{BB962C8B-B14F-4D97-AF65-F5344CB8AC3E}">
        <p14:creationId xmlns:p14="http://schemas.microsoft.com/office/powerpoint/2010/main" val="972238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list that we’ve made of historical scenarios that should raise a red flag in your mind for possible cyanide toxicity.  Several of these are already cases that we’ve talked about including the smoke inhalation victim, the patient that has ingested a large quantity of pulverized pit fruit, and the patient on long term </a:t>
            </a:r>
            <a:r>
              <a:rPr lang="en-US" dirty="0" err="1" smtClean="0"/>
              <a:t>nitroprusside</a:t>
            </a:r>
            <a:r>
              <a:rPr lang="en-US" dirty="0" smtClean="0"/>
              <a:t>.  Additionally, we should think of cyanide in anybody in industry that has a sudden unexplained collapse or anyone with an ingestion of a cyanogenic nail remover.  </a:t>
            </a:r>
          </a:p>
          <a:p>
            <a:endParaRPr lang="en-US" dirty="0" smtClean="0"/>
          </a:p>
          <a:p>
            <a:r>
              <a:rPr lang="en-US" dirty="0" smtClean="0"/>
              <a:t>Here I thought this was just an interesting picture and idea.  It is a cyanide home testing kit for your cassava.  Once a sufficiently low amount of cyanide is obtained, the dye will turn orange and it can be marked as safe to eat.  The pink on the left signifies elevated cyanide levels.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23</a:t>
            </a:fld>
            <a:endParaRPr lang="en-US"/>
          </a:p>
        </p:txBody>
      </p:sp>
    </p:spTree>
    <p:extLst>
      <p:ext uri="{BB962C8B-B14F-4D97-AF65-F5344CB8AC3E}">
        <p14:creationId xmlns:p14="http://schemas.microsoft.com/office/powerpoint/2010/main" val="139654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 the initial history and physical, the initial labs can be very helpful.  Namely we want to look at the pH status and the lactate level.  Here, in this graphic, you can see excellent correlation with the blood cyanide concentration on the top and the lactate concentration on the bottom.  They raise and fall in unison.  Thus a lactate level greater than 10mmol/L in the right context would be highly concerning for significant cyanide poisoning.</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24</a:t>
            </a:fld>
            <a:endParaRPr lang="en-US"/>
          </a:p>
        </p:txBody>
      </p:sp>
    </p:spTree>
    <p:extLst>
      <p:ext uri="{BB962C8B-B14F-4D97-AF65-F5344CB8AC3E}">
        <p14:creationId xmlns:p14="http://schemas.microsoft.com/office/powerpoint/2010/main" val="1100613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create the same type of relationship with central venous oxygenation.  As was mentioned in the pathophysiology, cyanide inhibits the utilization of oxygen and therefore the venous extraction of oxygen will be low, leading to an increase in central venous oxygen concentration.  You can see that here in the graph.  In the early time period of cyanide poisoning, the venous O2 jumps up to close to 100%, and then trends back to normal after approximately 5 hours.</a:t>
            </a:r>
          </a:p>
          <a:p>
            <a:endParaRPr lang="en-US" dirty="0" smtClean="0"/>
          </a:p>
          <a:p>
            <a:r>
              <a:rPr lang="en-US" dirty="0" smtClean="0"/>
              <a:t>An initial EKG can also be of help.  The most common dysrhythmia is simple sinus tachycardia, but as oxidative phosphorylation is inhibited in the myocardium, </a:t>
            </a:r>
            <a:r>
              <a:rPr lang="en-US" dirty="0" err="1" smtClean="0"/>
              <a:t>bradydysrhymias</a:t>
            </a:r>
            <a:r>
              <a:rPr lang="en-US" dirty="0" smtClean="0"/>
              <a:t>, atrial </a:t>
            </a:r>
            <a:r>
              <a:rPr lang="en-US" dirty="0" err="1" smtClean="0"/>
              <a:t>fibrillaion</a:t>
            </a:r>
            <a:r>
              <a:rPr lang="en-US" dirty="0" smtClean="0"/>
              <a:t> and ventricular dysrhythmias can signal end-stage poisoning.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25</a:t>
            </a:fld>
            <a:endParaRPr lang="en-US"/>
          </a:p>
        </p:txBody>
      </p:sp>
    </p:spTree>
    <p:extLst>
      <p:ext uri="{BB962C8B-B14F-4D97-AF65-F5344CB8AC3E}">
        <p14:creationId xmlns:p14="http://schemas.microsoft.com/office/powerpoint/2010/main" val="730803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the testing mentioned it is also possible to test for cyanide concentrations in the blood.  Unfortunately, at our hospital do not come back in any reasonable amount of time to make initial clinical decisions.  If they did, a normal level in you or I would be around 0.02 to 0.5ug/ml.  Coma and respiratory depression occur once you get up over 2.5ug/ml, and death is usually imminent at levels over 3ug/ml. </a:t>
            </a:r>
          </a:p>
          <a:p>
            <a:r>
              <a:rPr lang="en-US" dirty="0" smtClean="0"/>
              <a:t> </a:t>
            </a:r>
          </a:p>
          <a:p>
            <a:r>
              <a:rPr lang="en-US" dirty="0" smtClean="0"/>
              <a:t>We also do not have this, but there is point of care testing for cyanide.  The one shown here is actually intended for testing of treated water, but has also been used for rapid detection of cyanide at the bedside.  While this is only a semi-quantitative test, a level of &gt;1ug/</a:t>
            </a:r>
            <a:r>
              <a:rPr lang="en-US" dirty="0" err="1" smtClean="0"/>
              <a:t>dL</a:t>
            </a:r>
            <a:r>
              <a:rPr lang="en-US" dirty="0" smtClean="0"/>
              <a:t> is consistent with a significant cyanide poisoning.</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26</a:t>
            </a:fld>
            <a:endParaRPr lang="en-US"/>
          </a:p>
        </p:txBody>
      </p:sp>
    </p:spTree>
    <p:extLst>
      <p:ext uri="{BB962C8B-B14F-4D97-AF65-F5344CB8AC3E}">
        <p14:creationId xmlns:p14="http://schemas.microsoft.com/office/powerpoint/2010/main" val="1467194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move on to diagnosis and management options.  But again, in order to treat, we first have to diagnosis, so it is crucial to keep this in you differential.  First and foremost, we are going to treat with good supportive care.  Intubating early for expected course, giving intravenous fluid boluses and vasopressors for hypotension.  Additionally, for severe, refractory acidosis, we are usually recommending sodium bicarbonate boluses as a temporizing measure.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27</a:t>
            </a:fld>
            <a:endParaRPr lang="en-US"/>
          </a:p>
        </p:txBody>
      </p:sp>
    </p:spTree>
    <p:extLst>
      <p:ext uri="{BB962C8B-B14F-4D97-AF65-F5344CB8AC3E}">
        <p14:creationId xmlns:p14="http://schemas.microsoft.com/office/powerpoint/2010/main" val="2030191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decontamination, as we’ve already learned, in an inhalational exposure, the key to </a:t>
            </a:r>
            <a:r>
              <a:rPr lang="en-US" dirty="0" err="1" smtClean="0"/>
              <a:t>decon</a:t>
            </a:r>
            <a:r>
              <a:rPr lang="en-US" dirty="0" smtClean="0"/>
              <a:t> is removal of the patient from the source.  For a dermally exposed patient, we first want to brush off any remaining powder, followed by copious irrigation with water.  For a dermal exposure, providers should be equipped with water-impervious gowns, gloves, and eyewear, but no other special protective equipment is necessary.</a:t>
            </a:r>
          </a:p>
          <a:p>
            <a:endParaRPr lang="en-US" dirty="0" smtClean="0"/>
          </a:p>
          <a:p>
            <a:r>
              <a:rPr lang="en-US" dirty="0" smtClean="0"/>
              <a:t>Additionally the binding of cyanide salts to activated charcoal is low, but given the small amounts of cyanide that are lethal and relatively large amounts of charcoal that can be given, this is a reasonable option, especially in the acute ingestion.  However, given the risk for clinical decompensation, we would recommend having the airway protected prior to giving the charcoal.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28</a:t>
            </a:fld>
            <a:endParaRPr lang="en-US"/>
          </a:p>
        </p:txBody>
      </p:sp>
    </p:spTree>
    <p:extLst>
      <p:ext uri="{BB962C8B-B14F-4D97-AF65-F5344CB8AC3E}">
        <p14:creationId xmlns:p14="http://schemas.microsoft.com/office/powerpoint/2010/main" val="231911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now for the good stuff, onto the antidotes.  As we’ll see, the antidote kit can be hospital specific.  Do you know which antidote kit your hospital has...the nitrite/thiosulfate kit or the </a:t>
            </a:r>
            <a:r>
              <a:rPr lang="en-US" dirty="0" err="1" smtClean="0"/>
              <a:t>hydroxocobalamin</a:t>
            </a:r>
            <a:r>
              <a:rPr lang="en-US" dirty="0" smtClean="0"/>
              <a:t> kit?</a:t>
            </a:r>
          </a:p>
          <a:p>
            <a:endParaRPr lang="en-US" dirty="0" smtClean="0"/>
          </a:p>
          <a:p>
            <a:r>
              <a:rPr lang="en-US" dirty="0" smtClean="0"/>
              <a:t>So first we’ll go over the cyanide antidote kit which is the nitrite/thiosulfate kit.  In the field or in the hospital without IV access you can start with the amyl nitrite poppers as shown here.  For dosing, it is 1 ampule broken and then held in front of the patient’s mouth for 15 seconds and then off for 15 seconds.  This should be enough to create a low level of </a:t>
            </a:r>
            <a:r>
              <a:rPr lang="en-US" dirty="0" err="1" smtClean="0"/>
              <a:t>methemoglobinemia</a:t>
            </a:r>
            <a:r>
              <a:rPr lang="en-US" dirty="0" smtClean="0"/>
              <a:t>.  Its not immediately obvious why were are trying to create </a:t>
            </a:r>
            <a:r>
              <a:rPr lang="en-US" dirty="0" err="1" smtClean="0"/>
              <a:t>methemoglobinemia</a:t>
            </a:r>
            <a:r>
              <a:rPr lang="en-US" dirty="0" smtClean="0"/>
              <a:t> so I will clarify a bit more in a minute.</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29</a:t>
            </a:fld>
            <a:endParaRPr lang="en-US"/>
          </a:p>
        </p:txBody>
      </p:sp>
    </p:spTree>
    <p:extLst>
      <p:ext uri="{BB962C8B-B14F-4D97-AF65-F5344CB8AC3E}">
        <p14:creationId xmlns:p14="http://schemas.microsoft.com/office/powerpoint/2010/main" val="292363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our case.  This is the recent case that I’m sure you’ve seen in the media.  It was one of a large explosion at a container storage site that was said to hold up to 700 tons of sodium cyanide among others including ammonium nitrate and potassium nitrate.  The explosion caused damage up to 2km away, caused over 40 deaths.  People days later continued to have upper airway irritation, raising concerns for inhalational and drinking water exposure to sodium cyanide among many other toxic substances.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a:t>
            </a:fld>
            <a:endParaRPr lang="en-US"/>
          </a:p>
        </p:txBody>
      </p:sp>
    </p:spTree>
    <p:extLst>
      <p:ext uri="{BB962C8B-B14F-4D97-AF65-F5344CB8AC3E}">
        <p14:creationId xmlns:p14="http://schemas.microsoft.com/office/powerpoint/2010/main" val="408781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an IV has been established, the amyl nitrites can be discontinued.  In its place you can given intravenous sodium nitrite, again attempting to cause </a:t>
            </a:r>
            <a:r>
              <a:rPr lang="en-US" dirty="0" err="1" smtClean="0"/>
              <a:t>methemoglobinemia</a:t>
            </a:r>
            <a:r>
              <a:rPr lang="en-US" dirty="0" smtClean="0"/>
              <a:t>.  This usually peaks at about 30 minutes.  In Europe, they instead would use </a:t>
            </a:r>
            <a:r>
              <a:rPr lang="en-US" dirty="0" err="1" smtClean="0"/>
              <a:t>dimethyaminophenol</a:t>
            </a:r>
            <a:r>
              <a:rPr lang="en-US" dirty="0" smtClean="0"/>
              <a:t>, which cause a much faster onset to the </a:t>
            </a:r>
            <a:r>
              <a:rPr lang="en-US" dirty="0" err="1" smtClean="0"/>
              <a:t>methemoglobinemia</a:t>
            </a:r>
            <a:r>
              <a:rPr lang="en-US" dirty="0" smtClean="0"/>
              <a:t> - usually in the first 5 minutes.  Do you know what’s in you cyanide kit?</a:t>
            </a:r>
          </a:p>
          <a:p>
            <a:endParaRPr lang="en-US" dirty="0" smtClean="0"/>
          </a:p>
          <a:p>
            <a:endParaRPr lang="en-US" dirty="0" smtClean="0"/>
          </a:p>
          <a:p>
            <a:r>
              <a:rPr lang="en-US" dirty="0" smtClean="0"/>
              <a:t>If you are going to go ahead and given sodium nitrite, the dosing is 300mg, which works out to be 10ml of the 3% solution.  This shouldn’t be given faster than 5ml/min for the risk of hypotension or excessive </a:t>
            </a:r>
            <a:r>
              <a:rPr lang="en-US" dirty="0" err="1" smtClean="0"/>
              <a:t>methemoglobinemia</a:t>
            </a:r>
            <a:r>
              <a:rPr lang="en-US" dirty="0" smtClean="0"/>
              <a:t>.</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30</a:t>
            </a:fld>
            <a:endParaRPr lang="en-US"/>
          </a:p>
        </p:txBody>
      </p:sp>
    </p:spTree>
    <p:extLst>
      <p:ext uri="{BB962C8B-B14F-4D97-AF65-F5344CB8AC3E}">
        <p14:creationId xmlns:p14="http://schemas.microsoft.com/office/powerpoint/2010/main" val="301562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what’s the whole idea behind creating </a:t>
            </a:r>
            <a:r>
              <a:rPr lang="en-US" dirty="0" err="1" smtClean="0"/>
              <a:t>methemoglobinemia</a:t>
            </a:r>
            <a:r>
              <a:rPr lang="en-US" dirty="0" smtClean="0"/>
              <a:t>?  Well it turns out that cyanide as you can see here, combines with </a:t>
            </a:r>
            <a:r>
              <a:rPr lang="en-US" dirty="0" err="1" smtClean="0"/>
              <a:t>methemoglobin</a:t>
            </a:r>
            <a:r>
              <a:rPr lang="en-US" dirty="0" smtClean="0"/>
              <a:t> and forms </a:t>
            </a:r>
            <a:r>
              <a:rPr lang="en-US" dirty="0" err="1" smtClean="0"/>
              <a:t>cyanomethemoglobin</a:t>
            </a:r>
            <a:r>
              <a:rPr lang="en-US" dirty="0" smtClean="0"/>
              <a:t> that is then able to be detoxified.  </a:t>
            </a:r>
            <a:r>
              <a:rPr lang="en-US" dirty="0" err="1" smtClean="0"/>
              <a:t>Cyandie</a:t>
            </a:r>
            <a:r>
              <a:rPr lang="en-US" dirty="0" smtClean="0"/>
              <a:t> binds much more readily to </a:t>
            </a:r>
            <a:r>
              <a:rPr lang="en-US" dirty="0" err="1" smtClean="0"/>
              <a:t>methemoglobin</a:t>
            </a:r>
            <a:r>
              <a:rPr lang="en-US" dirty="0" smtClean="0"/>
              <a:t> than to cytochrome a3, which subsequently frees up this to go back to oxidative phosphorylation.</a:t>
            </a:r>
          </a:p>
          <a:p>
            <a:endParaRPr lang="en-US" dirty="0" smtClean="0"/>
          </a:p>
          <a:p>
            <a:r>
              <a:rPr lang="en-US" dirty="0" smtClean="0"/>
              <a:t>Now an important note is that nitrites and </a:t>
            </a:r>
            <a:r>
              <a:rPr lang="en-US" dirty="0" err="1" smtClean="0"/>
              <a:t>methemoglobin</a:t>
            </a:r>
            <a:r>
              <a:rPr lang="en-US" dirty="0" smtClean="0"/>
              <a:t> will be contraindicated in other </a:t>
            </a:r>
            <a:r>
              <a:rPr lang="en-US" dirty="0" err="1" smtClean="0"/>
              <a:t>hemoglobinopathies</a:t>
            </a:r>
            <a:r>
              <a:rPr lang="en-US" dirty="0" smtClean="0"/>
              <a:t> such as </a:t>
            </a:r>
            <a:r>
              <a:rPr lang="en-US" dirty="0" err="1" smtClean="0"/>
              <a:t>carboxyhemoglobinemia</a:t>
            </a:r>
            <a:r>
              <a:rPr lang="en-US" dirty="0" smtClean="0"/>
              <a:t>.  Given that house fires and smoke inhalation is a major source of both cyanide and carbon monoxide, this really limits this kit.</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31</a:t>
            </a:fld>
            <a:endParaRPr lang="en-US"/>
          </a:p>
        </p:txBody>
      </p:sp>
    </p:spTree>
    <p:extLst>
      <p:ext uri="{BB962C8B-B14F-4D97-AF65-F5344CB8AC3E}">
        <p14:creationId xmlns:p14="http://schemas.microsoft.com/office/powerpoint/2010/main" val="1944551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the last part of the cyanide antidote kit is sodium thiosulfate.  It works by taking advantage of our endogenous cyanide detoxification pathway.  It serves as a sulfur donor for cyanide and is converted to </a:t>
            </a:r>
            <a:r>
              <a:rPr lang="en-US" dirty="0" err="1" smtClean="0"/>
              <a:t>thiocyanate</a:t>
            </a:r>
            <a:r>
              <a:rPr lang="en-US" dirty="0" smtClean="0"/>
              <a:t> which is relatively nontoxic and is easily </a:t>
            </a:r>
            <a:r>
              <a:rPr lang="en-US" dirty="0" err="1" smtClean="0"/>
              <a:t>renally</a:t>
            </a:r>
            <a:r>
              <a:rPr lang="en-US" dirty="0" smtClean="0"/>
              <a:t> excreted.  The dose of sodium thiosulfate is 12.5g or 50ml of 25% solution.</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32</a:t>
            </a:fld>
            <a:endParaRPr lang="en-US"/>
          </a:p>
        </p:txBody>
      </p:sp>
    </p:spTree>
    <p:extLst>
      <p:ext uri="{BB962C8B-B14F-4D97-AF65-F5344CB8AC3E}">
        <p14:creationId xmlns:p14="http://schemas.microsoft.com/office/powerpoint/2010/main" val="3216088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clearly we can see some disadvantages and contraindications with the nitrite kit, and so instead the </a:t>
            </a:r>
            <a:r>
              <a:rPr lang="en-US" dirty="0" err="1" smtClean="0"/>
              <a:t>cyanokit</a:t>
            </a:r>
            <a:r>
              <a:rPr lang="en-US" dirty="0" smtClean="0"/>
              <a:t> or </a:t>
            </a:r>
            <a:r>
              <a:rPr lang="en-US" dirty="0" err="1" smtClean="0"/>
              <a:t>hydroxocobalamin</a:t>
            </a:r>
            <a:r>
              <a:rPr lang="en-US" dirty="0" smtClean="0"/>
              <a:t> was created.  </a:t>
            </a:r>
            <a:r>
              <a:rPr lang="en-US" dirty="0" err="1" smtClean="0"/>
              <a:t>Hydroxocobalamin</a:t>
            </a:r>
            <a:r>
              <a:rPr lang="en-US" dirty="0" smtClean="0"/>
              <a:t> as you can see is a giant molecule with a central cobalt that chelates the cyanide.  Plain cobalt salt was actually tried in the past that was efficacious but associated with a wide range of adverse effects.  The </a:t>
            </a:r>
            <a:r>
              <a:rPr lang="en-US" dirty="0" err="1" smtClean="0"/>
              <a:t>hydroxocobalamin</a:t>
            </a:r>
            <a:r>
              <a:rPr lang="en-US" dirty="0" smtClean="0"/>
              <a:t> combines with cyanide to form </a:t>
            </a:r>
            <a:r>
              <a:rPr lang="en-US" dirty="0" err="1" smtClean="0"/>
              <a:t>cyanocobalamin</a:t>
            </a:r>
            <a:r>
              <a:rPr lang="en-US" dirty="0" smtClean="0"/>
              <a:t> or vitamin B12, which is pretty ingenious.  The dose here is 5g in a volume of 250ml, which really limits ability to be given any other route than intravenous, which can be seen as a big down side in a mass casualty event.</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33</a:t>
            </a:fld>
            <a:endParaRPr lang="en-US"/>
          </a:p>
        </p:txBody>
      </p:sp>
    </p:spTree>
    <p:extLst>
      <p:ext uri="{BB962C8B-B14F-4D97-AF65-F5344CB8AC3E}">
        <p14:creationId xmlns:p14="http://schemas.microsoft.com/office/powerpoint/2010/main" val="171088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hydroxocobalamin</a:t>
            </a:r>
            <a:r>
              <a:rPr lang="en-US" dirty="0" smtClean="0"/>
              <a:t> is not without its own drawbacks.  It is a bright red substance and can therefore cause this bright reddish skin and body fluid discoloration that you can see here on the right.  This usually lasts anywhere for 12hours to several days.  As you might imagine, this discoloration also interferes with all </a:t>
            </a:r>
            <a:r>
              <a:rPr lang="en-US" dirty="0" err="1" smtClean="0"/>
              <a:t>colorimeteric</a:t>
            </a:r>
            <a:r>
              <a:rPr lang="en-US" dirty="0" smtClean="0"/>
              <a:t> lab tests including carbon monoxide.  Depending on the machine, the </a:t>
            </a:r>
            <a:r>
              <a:rPr lang="en-US" dirty="0" err="1" smtClean="0"/>
              <a:t>carboxyhemoglobin</a:t>
            </a:r>
            <a:r>
              <a:rPr lang="en-US" dirty="0" smtClean="0"/>
              <a:t> level can be falsely depressed or elevated.  And one last adverse event to </a:t>
            </a:r>
            <a:r>
              <a:rPr lang="en-US" dirty="0" err="1" smtClean="0"/>
              <a:t>hydroxocobalamin</a:t>
            </a:r>
            <a:r>
              <a:rPr lang="en-US" dirty="0" smtClean="0"/>
              <a:t> is that is cases dialysis units to alarm is if there is a constant blood leak, which is not surprising as the </a:t>
            </a:r>
            <a:r>
              <a:rPr lang="en-US" dirty="0" err="1" smtClean="0"/>
              <a:t>hydroxocobalamin</a:t>
            </a:r>
            <a:r>
              <a:rPr lang="en-US" dirty="0" smtClean="0"/>
              <a:t> also turns the dialysate red.</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34</a:t>
            </a:fld>
            <a:endParaRPr lang="en-US"/>
          </a:p>
        </p:txBody>
      </p:sp>
    </p:spTree>
    <p:extLst>
      <p:ext uri="{BB962C8B-B14F-4D97-AF65-F5344CB8AC3E}">
        <p14:creationId xmlns:p14="http://schemas.microsoft.com/office/powerpoint/2010/main" val="4098378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of other points to note about </a:t>
            </a:r>
            <a:r>
              <a:rPr lang="en-US" dirty="0" err="1" smtClean="0"/>
              <a:t>hydroxocobalamin</a:t>
            </a:r>
            <a:r>
              <a:rPr lang="en-US" dirty="0" smtClean="0"/>
              <a:t> are shown here.  In addition to cyanide, it also chelates nitric oxide, which can cause some vasoconstriction and increase in the blood pressure.  This is probably an excellent thing in anybody you are giving it to.  And then just realized that 5 grams may not be enough to chelate all of the cyanide and so repeat dose of 5grams may be indicated if the 1st one only had subpar results.</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35</a:t>
            </a:fld>
            <a:endParaRPr lang="en-US"/>
          </a:p>
        </p:txBody>
      </p:sp>
    </p:spTree>
    <p:extLst>
      <p:ext uri="{BB962C8B-B14F-4D97-AF65-F5344CB8AC3E}">
        <p14:creationId xmlns:p14="http://schemas.microsoft.com/office/powerpoint/2010/main" val="2723702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mentioned the drawbacks of the two current cyanide treatment kits.  So we should keep our eye out for up and coming treatments.  One of them that is only in the investigational form right now is </a:t>
            </a:r>
            <a:r>
              <a:rPr lang="en-US" dirty="0" err="1" smtClean="0"/>
              <a:t>cobinamide</a:t>
            </a:r>
            <a:r>
              <a:rPr lang="en-US" dirty="0" smtClean="0"/>
              <a:t>.  As you can see its on the </a:t>
            </a:r>
            <a:r>
              <a:rPr lang="en-US" dirty="0" err="1" smtClean="0"/>
              <a:t>bottoma</a:t>
            </a:r>
            <a:r>
              <a:rPr lang="en-US" dirty="0" smtClean="0"/>
              <a:t> and </a:t>
            </a:r>
            <a:r>
              <a:rPr lang="en-US" dirty="0" err="1" smtClean="0"/>
              <a:t>cobalamin</a:t>
            </a:r>
            <a:r>
              <a:rPr lang="en-US" dirty="0" smtClean="0"/>
              <a:t> is the on the top, they are almost identical in structure.  The promising thing about </a:t>
            </a:r>
            <a:r>
              <a:rPr lang="en-US" dirty="0" err="1" smtClean="0"/>
              <a:t>cobinamide</a:t>
            </a:r>
            <a:r>
              <a:rPr lang="en-US" dirty="0" smtClean="0"/>
              <a:t> is that is has a much higher affinity for cyanide and can therefore by given in smaller volumes and potentially intramuscularly which would have a huge impact in mass casualty events.</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36</a:t>
            </a:fld>
            <a:endParaRPr lang="en-US"/>
          </a:p>
        </p:txBody>
      </p:sp>
    </p:spTree>
    <p:extLst>
      <p:ext uri="{BB962C8B-B14F-4D97-AF65-F5344CB8AC3E}">
        <p14:creationId xmlns:p14="http://schemas.microsoft.com/office/powerpoint/2010/main" val="1441162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that pretty much brings us to the end of cyanide.  But we can just close with a quick summary slide here.  Always have a high index of suspicion for cyanide especially as dictated by your history and initial labs.  Know what your hospital stocks and the advantages and disadvantages of both current kits.  And keep an eye out for future therapies that might be able to be given intramuscularly in mass casualty events.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37</a:t>
            </a:fld>
            <a:endParaRPr lang="en-US"/>
          </a:p>
        </p:txBody>
      </p:sp>
    </p:spTree>
    <p:extLst>
      <p:ext uri="{BB962C8B-B14F-4D97-AF65-F5344CB8AC3E}">
        <p14:creationId xmlns:p14="http://schemas.microsoft.com/office/powerpoint/2010/main" val="3151698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and with that I can open it up to see if there are any additional questions.  Thanks!</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38</a:t>
            </a:fld>
            <a:endParaRPr lang="en-US"/>
          </a:p>
        </p:txBody>
      </p:sp>
    </p:spTree>
    <p:extLst>
      <p:ext uri="{BB962C8B-B14F-4D97-AF65-F5344CB8AC3E}">
        <p14:creationId xmlns:p14="http://schemas.microsoft.com/office/powerpoint/2010/main" val="3559128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of the explosion</a:t>
            </a:r>
            <a:r>
              <a:rPr lang="en-US" baseline="0" dirty="0" smtClean="0"/>
              <a:t> which is incredibly impressive.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4</a:t>
            </a:fld>
            <a:endParaRPr lang="en-US"/>
          </a:p>
        </p:txBody>
      </p:sp>
    </p:spTree>
    <p:extLst>
      <p:ext uri="{BB962C8B-B14F-4D97-AF65-F5344CB8AC3E}">
        <p14:creationId xmlns:p14="http://schemas.microsoft.com/office/powerpoint/2010/main" val="327230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start quickly at the beginning.  Cyanide is a simple molecule of 1 carbon and 1 nitrogen.  Cyanide usually comes in the form of hydrogen cyanide gas or as a salt such as sodium or potassium cyanide.  There are also nitriles or cyanogenic compounds, such as acrylonitrile or acetonitrile that are able to release the cyanide molecule.  These are often used in the chemical manufacturing of other chemicals and polymers.  As you can imagine, these require metabolism to release the cyanide 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5</a:t>
            </a:fld>
            <a:endParaRPr lang="en-US"/>
          </a:p>
        </p:txBody>
      </p:sp>
    </p:spTree>
    <p:extLst>
      <p:ext uri="{BB962C8B-B14F-4D97-AF65-F5344CB8AC3E}">
        <p14:creationId xmlns:p14="http://schemas.microsoft.com/office/powerpoint/2010/main" val="3793548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know in what context we will see cyanide. In the US, the combustion of household products and smoke inhalation from house fires is the major cause of cyanide toxicity.  This is the release of cyanide molecules from many different synthetics such as rubbers and polyurethane products.  I’m assuming that this is similar in Thailand, so I would be interested to know if you have similar experiences here.</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6</a:t>
            </a:fld>
            <a:endParaRPr lang="en-US"/>
          </a:p>
        </p:txBody>
      </p:sp>
    </p:spTree>
    <p:extLst>
      <p:ext uri="{BB962C8B-B14F-4D97-AF65-F5344CB8AC3E}">
        <p14:creationId xmlns:p14="http://schemas.microsoft.com/office/powerpoint/2010/main" val="315752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occupational setting, we see cyanide exposure in various manufacturing of chemicals, plastics, dyes, and at times as a fumigant pesticide.  Different mining techniques for gold and silver will use cyanide for extraction. This occurs all over the world.  One such mining operation is shown here at the </a:t>
            </a:r>
            <a:r>
              <a:rPr lang="en-US" dirty="0" err="1" smtClean="0"/>
              <a:t>Chatree</a:t>
            </a:r>
            <a:r>
              <a:rPr lang="en-US" dirty="0" smtClean="0"/>
              <a:t> gold mine near </a:t>
            </a:r>
            <a:r>
              <a:rPr lang="en-US" dirty="0" err="1" smtClean="0"/>
              <a:t>Phichit</a:t>
            </a:r>
            <a:r>
              <a:rPr lang="en-US" dirty="0" smtClean="0"/>
              <a:t> in central Thailand.  There is a fair amount of concern by community members regarding ongoing elevated cyanide air and water levels. </a:t>
            </a:r>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7</a:t>
            </a:fld>
            <a:endParaRPr lang="en-US"/>
          </a:p>
        </p:txBody>
      </p:sp>
    </p:spTree>
    <p:extLst>
      <p:ext uri="{BB962C8B-B14F-4D97-AF65-F5344CB8AC3E}">
        <p14:creationId xmlns:p14="http://schemas.microsoft.com/office/powerpoint/2010/main" val="361667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the residential and occupational sources, cyanide has a long history of being used a agent of suicide and homicide.  The Jonestown mass suicide is perhaps the largest example.  The American religious organization under Jim Jones committed mass suicide of over 900 followers using a cyanide they had been collecting under a jewelers’ license to clean gold.  In another fascinating American homicide case, an individual that still has not been caught to date replaced acetaminophen capsules with potassium cyanide and then placed them back on the shelf.  This ultimately lead to 7 deaths and the change of packaging laws to mandate tamper-resistant packaging that we have today.</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8</a:t>
            </a:fld>
            <a:endParaRPr lang="en-US"/>
          </a:p>
        </p:txBody>
      </p:sp>
    </p:spTree>
    <p:extLst>
      <p:ext uri="{BB962C8B-B14F-4D97-AF65-F5344CB8AC3E}">
        <p14:creationId xmlns:p14="http://schemas.microsoft.com/office/powerpoint/2010/main" val="1019460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potential cyanide exposure comes from natural cyanogenic compounds.  Pits from pitted fruits contain amygdalin that is converted to cyanide by intestinal enzymes.  It should be stated that you must pulverize the pits completely and ingest a large amount to have significant toxicity.  The other source is from cyanogenic </a:t>
            </a:r>
            <a:r>
              <a:rPr lang="en-US" dirty="0" err="1" smtClean="0"/>
              <a:t>linamarin</a:t>
            </a:r>
            <a:r>
              <a:rPr lang="en-US" dirty="0" smtClean="0"/>
              <a:t> found in the cassava root that is used as nutrition from all over the world.  The cyanogenic compound is removed with soaking in water, but takes up to 5 days to remove 90%, so toxicity has occurred in the setting of famine and hurried preparation.  Do you have a lot of cassava here, have you seen toxicity from it?</a:t>
            </a:r>
          </a:p>
          <a:p>
            <a:endParaRPr lang="en-US" dirty="0"/>
          </a:p>
        </p:txBody>
      </p:sp>
      <p:sp>
        <p:nvSpPr>
          <p:cNvPr id="4" name="Slide Number Placeholder 3"/>
          <p:cNvSpPr>
            <a:spLocks noGrp="1"/>
          </p:cNvSpPr>
          <p:nvPr>
            <p:ph type="sldNum" sz="quarter" idx="10"/>
          </p:nvPr>
        </p:nvSpPr>
        <p:spPr/>
        <p:txBody>
          <a:bodyPr/>
          <a:lstStyle/>
          <a:p>
            <a:fld id="{67F368BA-D59E-41AF-8F25-9C9B347C420B}" type="slidenum">
              <a:rPr lang="en-US" smtClean="0"/>
              <a:t>9</a:t>
            </a:fld>
            <a:endParaRPr lang="en-US"/>
          </a:p>
        </p:txBody>
      </p:sp>
    </p:spTree>
    <p:extLst>
      <p:ext uri="{BB962C8B-B14F-4D97-AF65-F5344CB8AC3E}">
        <p14:creationId xmlns:p14="http://schemas.microsoft.com/office/powerpoint/2010/main" val="3765774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962EE-E037-4DA5-9DC5-D05775519825}"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23457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962EE-E037-4DA5-9DC5-D05775519825}"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252925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962EE-E037-4DA5-9DC5-D05775519825}"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420017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962EE-E037-4DA5-9DC5-D05775519825}"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137526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962EE-E037-4DA5-9DC5-D05775519825}" type="datetimeFigureOut">
              <a:rPr lang="en-US" smtClean="0"/>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362812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962EE-E037-4DA5-9DC5-D05775519825}"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128849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962EE-E037-4DA5-9DC5-D05775519825}" type="datetimeFigureOut">
              <a:rPr lang="en-US" smtClean="0"/>
              <a:t>9/14/2015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240512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962EE-E037-4DA5-9DC5-D05775519825}" type="datetimeFigureOut">
              <a:rPr lang="en-US" smtClean="0"/>
              <a:t>9/14/2015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147509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962EE-E037-4DA5-9DC5-D05775519825}" type="datetimeFigureOut">
              <a:rPr lang="en-US" smtClean="0"/>
              <a:t>9/14/2015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234460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962EE-E037-4DA5-9DC5-D05775519825}"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390022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962EE-E037-4DA5-9DC5-D05775519825}" type="datetimeFigureOut">
              <a:rPr lang="en-US" smtClean="0"/>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AD6C1-4D02-4DFF-BE8C-72FE133EF6AE}" type="slidenum">
              <a:rPr lang="en-US" smtClean="0"/>
              <a:t>‹#›</a:t>
            </a:fld>
            <a:endParaRPr lang="en-US"/>
          </a:p>
        </p:txBody>
      </p:sp>
    </p:spTree>
    <p:extLst>
      <p:ext uri="{BB962C8B-B14F-4D97-AF65-F5344CB8AC3E}">
        <p14:creationId xmlns:p14="http://schemas.microsoft.com/office/powerpoint/2010/main" val="63732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962EE-E037-4DA5-9DC5-D05775519825}" type="datetimeFigureOut">
              <a:rPr lang="en-US" smtClean="0"/>
              <a:t>9/14/2015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AD6C1-4D02-4DFF-BE8C-72FE133EF6AE}" type="slidenum">
              <a:rPr lang="en-US" smtClean="0"/>
              <a:t>‹#›</a:t>
            </a:fld>
            <a:endParaRPr lang="en-US"/>
          </a:p>
        </p:txBody>
      </p:sp>
    </p:spTree>
    <p:extLst>
      <p:ext uri="{BB962C8B-B14F-4D97-AF65-F5344CB8AC3E}">
        <p14:creationId xmlns:p14="http://schemas.microsoft.com/office/powerpoint/2010/main" val="420848138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normAutofit/>
          </a:bodyPr>
          <a:lstStyle/>
          <a:p>
            <a:r>
              <a:rPr lang="en-US" sz="4800" dirty="0" smtClean="0"/>
              <a:t>Cyanide Toxicity</a:t>
            </a:r>
            <a:endParaRPr lang="en-US" sz="4800" dirty="0"/>
          </a:p>
        </p:txBody>
      </p:sp>
      <p:sp>
        <p:nvSpPr>
          <p:cNvPr id="3" name="Subtitle 2"/>
          <p:cNvSpPr>
            <a:spLocks noGrp="1"/>
          </p:cNvSpPr>
          <p:nvPr>
            <p:ph type="subTitle" idx="1"/>
          </p:nvPr>
        </p:nvSpPr>
        <p:spPr>
          <a:xfrm>
            <a:off x="1371600" y="1524000"/>
            <a:ext cx="6400800" cy="1752600"/>
          </a:xfrm>
        </p:spPr>
        <p:txBody>
          <a:bodyPr>
            <a:normAutofit/>
          </a:bodyPr>
          <a:lstStyle/>
          <a:p>
            <a:r>
              <a:rPr lang="en-US" sz="2000" dirty="0" smtClean="0"/>
              <a:t>Matthew P. Davey, MD</a:t>
            </a:r>
          </a:p>
          <a:p>
            <a:r>
              <a:rPr lang="en-US" sz="2000" dirty="0" smtClean="0"/>
              <a:t>Medical Toxicology Fellow</a:t>
            </a:r>
          </a:p>
          <a:p>
            <a:r>
              <a:rPr lang="en-US" sz="2000" dirty="0" smtClean="0"/>
              <a:t>Oregon Health and Science University</a:t>
            </a:r>
          </a:p>
          <a:p>
            <a:r>
              <a:rPr lang="en-US" sz="2000" dirty="0" smtClean="0"/>
              <a:t>Oregon Poison Center</a:t>
            </a:r>
            <a:endParaRPr lang="en-US" sz="20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3924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901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Toxic Levels</a:t>
            </a:r>
            <a:endParaRPr lang="en-US" dirty="0"/>
          </a:p>
        </p:txBody>
      </p:sp>
      <p:sp>
        <p:nvSpPr>
          <p:cNvPr id="11" name="Content Placeholder 10"/>
          <p:cNvSpPr>
            <a:spLocks noGrp="1"/>
          </p:cNvSpPr>
          <p:nvPr>
            <p:ph sz="half" idx="1"/>
          </p:nvPr>
        </p:nvSpPr>
        <p:spPr>
          <a:xfrm>
            <a:off x="457200" y="1600200"/>
            <a:ext cx="4572000" cy="4525963"/>
          </a:xfrm>
        </p:spPr>
        <p:txBody>
          <a:bodyPr>
            <a:normAutofit lnSpcReduction="10000"/>
          </a:bodyPr>
          <a:lstStyle/>
          <a:p>
            <a:r>
              <a:rPr lang="en-US" dirty="0" smtClean="0"/>
              <a:t>Oral KCN lethal dose: 200mg</a:t>
            </a:r>
          </a:p>
          <a:p>
            <a:r>
              <a:rPr lang="en-US" dirty="0" smtClean="0"/>
              <a:t>Inhalational HCN immediately fatal: 270ppm (</a:t>
            </a:r>
            <a:r>
              <a:rPr lang="en-US" dirty="0" err="1" smtClean="0"/>
              <a:t>ug</a:t>
            </a:r>
            <a:r>
              <a:rPr lang="en-US" dirty="0" smtClean="0"/>
              <a:t>/ml)</a:t>
            </a:r>
          </a:p>
          <a:p>
            <a:r>
              <a:rPr lang="en-US" dirty="0" smtClean="0"/>
              <a:t>Life threatening: &gt;110ppm for greater than 30 min</a:t>
            </a:r>
          </a:p>
          <a:p>
            <a:r>
              <a:rPr lang="en-US" dirty="0" smtClean="0"/>
              <a:t>OHSA PEL is 10ppm for 8h TWA</a:t>
            </a:r>
          </a:p>
          <a:p>
            <a:r>
              <a:rPr lang="en-US" dirty="0" smtClean="0"/>
              <a:t>IDLH for HCN is 50ppm</a:t>
            </a:r>
            <a:endParaRPr lang="en-US" dirty="0"/>
          </a:p>
        </p:txBody>
      </p:sp>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86400" y="2133600"/>
            <a:ext cx="3000375" cy="3000375"/>
          </a:xfrm>
        </p:spPr>
      </p:pic>
    </p:spTree>
    <p:extLst>
      <p:ext uri="{BB962C8B-B14F-4D97-AF65-F5344CB8AC3E}">
        <p14:creationId xmlns:p14="http://schemas.microsoft.com/office/powerpoint/2010/main" val="1323384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1143000"/>
          </a:xfrm>
        </p:spPr>
        <p:txBody>
          <a:bodyPr>
            <a:normAutofit fontScale="90000"/>
          </a:bodyPr>
          <a:lstStyle/>
          <a:p>
            <a:r>
              <a:rPr lang="en-US" sz="4900" dirty="0" smtClean="0"/>
              <a:t>Cyanide (usual) Metabolism</a:t>
            </a:r>
            <a:r>
              <a:rPr lang="en-US" dirty="0" smtClean="0"/>
              <a:t/>
            </a:r>
            <a:br>
              <a:rPr lang="en-US" dirty="0" smtClean="0"/>
            </a:br>
            <a:r>
              <a:rPr lang="en-US" dirty="0" smtClean="0"/>
              <a:t> </a:t>
            </a:r>
            <a:r>
              <a:rPr lang="en-US" sz="3100" dirty="0" smtClean="0"/>
              <a:t>(important for later!)</a:t>
            </a:r>
            <a:endParaRPr lang="en-US" sz="3100" dirty="0"/>
          </a:p>
        </p:txBody>
      </p:sp>
      <p:pic>
        <p:nvPicPr>
          <p:cNvPr id="1026" name="Picture 2" descr="C:\Users\davema\Desktop\Thailand Lectures\rhodane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455" y="1752600"/>
            <a:ext cx="4267202" cy="41738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6019800"/>
            <a:ext cx="80772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sulfur donor (thiosulfate) combines with cyanide to form nontoxic </a:t>
            </a:r>
            <a:r>
              <a:rPr lang="en-US" dirty="0" err="1" smtClean="0"/>
              <a:t>thiocyanate</a:t>
            </a:r>
            <a:endParaRPr lang="en-US" dirty="0"/>
          </a:p>
        </p:txBody>
      </p:sp>
      <p:sp>
        <p:nvSpPr>
          <p:cNvPr id="8" name="TextBox 7"/>
          <p:cNvSpPr txBox="1"/>
          <p:nvPr/>
        </p:nvSpPr>
        <p:spPr>
          <a:xfrm>
            <a:off x="4267200" y="5676813"/>
            <a:ext cx="2805544" cy="276999"/>
          </a:xfrm>
          <a:prstGeom prst="rect">
            <a:avLst/>
          </a:prstGeom>
          <a:noFill/>
        </p:spPr>
        <p:txBody>
          <a:bodyPr wrap="square" rtlCol="0">
            <a:spAutoFit/>
          </a:bodyPr>
          <a:lstStyle/>
          <a:p>
            <a:r>
              <a:rPr lang="en-US" sz="1200" dirty="0" err="1" smtClean="0"/>
              <a:t>Crit</a:t>
            </a:r>
            <a:r>
              <a:rPr lang="en-US" sz="1200" dirty="0" smtClean="0"/>
              <a:t> Care Nurse. 2011 Feb;31(1):72-81</a:t>
            </a:r>
            <a:endParaRPr lang="en-US" sz="1200" dirty="0"/>
          </a:p>
        </p:txBody>
      </p:sp>
    </p:spTree>
    <p:extLst>
      <p:ext uri="{BB962C8B-B14F-4D97-AF65-F5344CB8AC3E}">
        <p14:creationId xmlns:p14="http://schemas.microsoft.com/office/powerpoint/2010/main" val="1410633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goes wrong with cyanide?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9440" y="2306607"/>
            <a:ext cx="2963486" cy="236219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888" y="4668806"/>
            <a:ext cx="5782112" cy="21845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39" y="1371600"/>
            <a:ext cx="2684149" cy="4572000"/>
          </a:xfrm>
          <a:prstGeom prst="rect">
            <a:avLst/>
          </a:prstGeom>
        </p:spPr>
      </p:pic>
    </p:spTree>
    <p:extLst>
      <p:ext uri="{BB962C8B-B14F-4D97-AF65-F5344CB8AC3E}">
        <p14:creationId xmlns:p14="http://schemas.microsoft.com/office/powerpoint/2010/main" val="2302680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90" y="152400"/>
            <a:ext cx="8229600" cy="1143000"/>
          </a:xfrm>
        </p:spPr>
        <p:txBody>
          <a:bodyPr/>
          <a:lstStyle/>
          <a:p>
            <a:r>
              <a:rPr lang="en-US" dirty="0" smtClean="0"/>
              <a:t>Cyanide Pathophysiology</a:t>
            </a:r>
            <a:endParaRPr lang="en-US" dirty="0"/>
          </a:p>
        </p:txBody>
      </p:sp>
      <p:sp>
        <p:nvSpPr>
          <p:cNvPr id="4" name="Rounded Rectangle 3"/>
          <p:cNvSpPr/>
          <p:nvPr/>
        </p:nvSpPr>
        <p:spPr>
          <a:xfrm>
            <a:off x="665018" y="1494104"/>
            <a:ext cx="1219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17418" y="1538038"/>
            <a:ext cx="1066800" cy="369332"/>
          </a:xfrm>
          <a:prstGeom prst="rect">
            <a:avLst/>
          </a:prstGeom>
          <a:noFill/>
        </p:spPr>
        <p:txBody>
          <a:bodyPr wrap="square" rtlCol="0">
            <a:spAutoFit/>
          </a:bodyPr>
          <a:lstStyle/>
          <a:p>
            <a:r>
              <a:rPr lang="en-US" dirty="0" smtClean="0"/>
              <a:t>glucose</a:t>
            </a:r>
            <a:endParaRPr lang="en-US" dirty="0"/>
          </a:p>
        </p:txBody>
      </p:sp>
      <p:cxnSp>
        <p:nvCxnSpPr>
          <p:cNvPr id="7" name="Straight Arrow Connector 6"/>
          <p:cNvCxnSpPr/>
          <p:nvPr/>
        </p:nvCxnSpPr>
        <p:spPr>
          <a:xfrm>
            <a:off x="1981200" y="2057400"/>
            <a:ext cx="505691" cy="3578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14600" y="2468357"/>
            <a:ext cx="1219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590800" y="2512291"/>
            <a:ext cx="1219200" cy="369332"/>
          </a:xfrm>
          <a:prstGeom prst="rect">
            <a:avLst/>
          </a:prstGeom>
          <a:noFill/>
        </p:spPr>
        <p:txBody>
          <a:bodyPr wrap="square" rtlCol="0">
            <a:spAutoFit/>
          </a:bodyPr>
          <a:lstStyle/>
          <a:p>
            <a:r>
              <a:rPr lang="en-US" dirty="0" smtClean="0"/>
              <a:t>pyruvate</a:t>
            </a:r>
            <a:endParaRPr lang="en-US" dirty="0"/>
          </a:p>
        </p:txBody>
      </p:sp>
      <p:cxnSp>
        <p:nvCxnSpPr>
          <p:cNvPr id="12" name="Straight Arrow Connector 11"/>
          <p:cNvCxnSpPr/>
          <p:nvPr/>
        </p:nvCxnSpPr>
        <p:spPr>
          <a:xfrm flipV="1">
            <a:off x="3810000" y="1928152"/>
            <a:ext cx="685800" cy="5632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33800" y="2994952"/>
            <a:ext cx="609600" cy="434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267200" y="3394364"/>
            <a:ext cx="16002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19600" y="3851564"/>
            <a:ext cx="1295400" cy="381000"/>
          </a:xfrm>
          <a:prstGeom prst="rect">
            <a:avLst/>
          </a:prstGeom>
          <a:noFill/>
        </p:spPr>
        <p:txBody>
          <a:bodyPr wrap="square" rtlCol="0">
            <a:spAutoFit/>
          </a:bodyPr>
          <a:lstStyle/>
          <a:p>
            <a:r>
              <a:rPr lang="en-US" dirty="0" err="1" smtClean="0"/>
              <a:t>Kreb’s</a:t>
            </a:r>
            <a:r>
              <a:rPr lang="en-US" dirty="0" smtClean="0"/>
              <a:t> Cycle</a:t>
            </a:r>
            <a:endParaRPr lang="en-US" dirty="0"/>
          </a:p>
        </p:txBody>
      </p:sp>
      <p:cxnSp>
        <p:nvCxnSpPr>
          <p:cNvPr id="18" name="Straight Arrow Connector 17"/>
          <p:cNvCxnSpPr/>
          <p:nvPr/>
        </p:nvCxnSpPr>
        <p:spPr>
          <a:xfrm>
            <a:off x="5867400" y="4648200"/>
            <a:ext cx="609600" cy="434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172200" y="5257800"/>
            <a:ext cx="2590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269182" y="5334000"/>
            <a:ext cx="2514600" cy="369332"/>
          </a:xfrm>
          <a:prstGeom prst="rect">
            <a:avLst/>
          </a:prstGeom>
          <a:noFill/>
        </p:spPr>
        <p:txBody>
          <a:bodyPr wrap="square" rtlCol="0">
            <a:spAutoFit/>
          </a:bodyPr>
          <a:lstStyle/>
          <a:p>
            <a:r>
              <a:rPr lang="en-US" dirty="0" smtClean="0"/>
              <a:t>Electron Transport Chain</a:t>
            </a:r>
            <a:endParaRPr lang="en-US" dirty="0"/>
          </a:p>
        </p:txBody>
      </p:sp>
      <p:sp>
        <p:nvSpPr>
          <p:cNvPr id="21" name="Rounded Rectangle 20"/>
          <p:cNvSpPr/>
          <p:nvPr/>
        </p:nvSpPr>
        <p:spPr>
          <a:xfrm>
            <a:off x="6916882" y="4170157"/>
            <a:ext cx="1219200"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36402" y="4223389"/>
            <a:ext cx="580159" cy="369332"/>
          </a:xfrm>
          <a:prstGeom prst="rect">
            <a:avLst/>
          </a:prstGeom>
          <a:noFill/>
        </p:spPr>
        <p:txBody>
          <a:bodyPr wrap="square" rtlCol="0">
            <a:spAutoFit/>
          </a:bodyPr>
          <a:lstStyle/>
          <a:p>
            <a:r>
              <a:rPr lang="en-US" dirty="0" smtClean="0"/>
              <a:t>ATP</a:t>
            </a:r>
            <a:endParaRPr lang="en-US" dirty="0"/>
          </a:p>
        </p:txBody>
      </p:sp>
      <p:sp>
        <p:nvSpPr>
          <p:cNvPr id="25" name="Freeform 24"/>
          <p:cNvSpPr/>
          <p:nvPr/>
        </p:nvSpPr>
        <p:spPr>
          <a:xfrm>
            <a:off x="6936509" y="5726538"/>
            <a:ext cx="997527" cy="498771"/>
          </a:xfrm>
          <a:custGeom>
            <a:avLst/>
            <a:gdLst>
              <a:gd name="connsiteX0" fmla="*/ 0 w 997527"/>
              <a:gd name="connsiteY0" fmla="*/ 489535 h 498771"/>
              <a:gd name="connsiteX1" fmla="*/ 526473 w 997527"/>
              <a:gd name="connsiteY1" fmla="*/ 7 h 498771"/>
              <a:gd name="connsiteX2" fmla="*/ 997527 w 997527"/>
              <a:gd name="connsiteY2" fmla="*/ 498771 h 498771"/>
            </a:gdLst>
            <a:ahLst/>
            <a:cxnLst>
              <a:cxn ang="0">
                <a:pos x="connsiteX0" y="connsiteY0"/>
              </a:cxn>
              <a:cxn ang="0">
                <a:pos x="connsiteX1" y="connsiteY1"/>
              </a:cxn>
              <a:cxn ang="0">
                <a:pos x="connsiteX2" y="connsiteY2"/>
              </a:cxn>
            </a:cxnLst>
            <a:rect l="l" t="t" r="r" b="b"/>
            <a:pathLst>
              <a:path w="997527" h="498771">
                <a:moveTo>
                  <a:pt x="0" y="489535"/>
                </a:moveTo>
                <a:cubicBezTo>
                  <a:pt x="180109" y="244001"/>
                  <a:pt x="360219" y="-1532"/>
                  <a:pt x="526473" y="7"/>
                </a:cubicBezTo>
                <a:cubicBezTo>
                  <a:pt x="692728" y="1546"/>
                  <a:pt x="845127" y="250158"/>
                  <a:pt x="997527" y="4987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7531100" y="4655097"/>
            <a:ext cx="0" cy="568036"/>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705600" y="6225309"/>
            <a:ext cx="530802" cy="369332"/>
          </a:xfrm>
          <a:prstGeom prst="rect">
            <a:avLst/>
          </a:prstGeom>
          <a:noFill/>
        </p:spPr>
        <p:txBody>
          <a:bodyPr wrap="square" rtlCol="0">
            <a:spAutoFit/>
          </a:bodyPr>
          <a:lstStyle/>
          <a:p>
            <a:r>
              <a:rPr lang="en-US" dirty="0" smtClean="0"/>
              <a:t>O</a:t>
            </a:r>
            <a:r>
              <a:rPr lang="en-US" baseline="-25000" dirty="0" smtClean="0"/>
              <a:t>2</a:t>
            </a:r>
            <a:endParaRPr lang="en-US" dirty="0"/>
          </a:p>
        </p:txBody>
      </p:sp>
      <p:sp>
        <p:nvSpPr>
          <p:cNvPr id="32" name="TextBox 31"/>
          <p:cNvSpPr txBox="1"/>
          <p:nvPr/>
        </p:nvSpPr>
        <p:spPr>
          <a:xfrm>
            <a:off x="7815262" y="6232236"/>
            <a:ext cx="641639" cy="369332"/>
          </a:xfrm>
          <a:prstGeom prst="rect">
            <a:avLst/>
          </a:prstGeom>
          <a:noFill/>
        </p:spPr>
        <p:txBody>
          <a:bodyPr wrap="square" rtlCol="0">
            <a:spAutoFit/>
          </a:bodyPr>
          <a:lstStyle/>
          <a:p>
            <a:r>
              <a:rPr lang="en-US" dirty="0" smtClean="0"/>
              <a:t>H</a:t>
            </a:r>
            <a:r>
              <a:rPr lang="en-US" baseline="-25000" dirty="0" smtClean="0"/>
              <a:t>2</a:t>
            </a:r>
            <a:r>
              <a:rPr lang="en-US" dirty="0" smtClean="0"/>
              <a:t>O</a:t>
            </a:r>
            <a:endParaRPr lang="en-US" dirty="0"/>
          </a:p>
        </p:txBody>
      </p:sp>
      <p:sp>
        <p:nvSpPr>
          <p:cNvPr id="33" name="Rounded Rectangle 32"/>
          <p:cNvSpPr/>
          <p:nvPr/>
        </p:nvSpPr>
        <p:spPr>
          <a:xfrm>
            <a:off x="4618182" y="1415534"/>
            <a:ext cx="1219200" cy="457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4748646" y="1494104"/>
            <a:ext cx="1066800" cy="369332"/>
          </a:xfrm>
          <a:prstGeom prst="rect">
            <a:avLst/>
          </a:prstGeom>
          <a:noFill/>
        </p:spPr>
        <p:txBody>
          <a:bodyPr wrap="square" rtlCol="0">
            <a:spAutoFit/>
          </a:bodyPr>
          <a:lstStyle/>
          <a:p>
            <a:r>
              <a:rPr lang="en-US" dirty="0" smtClean="0"/>
              <a:t>LACTATE</a:t>
            </a:r>
            <a:endParaRPr lang="en-US" dirty="0"/>
          </a:p>
        </p:txBody>
      </p:sp>
      <p:cxnSp>
        <p:nvCxnSpPr>
          <p:cNvPr id="36" name="Straight Connector 35"/>
          <p:cNvCxnSpPr/>
          <p:nvPr/>
        </p:nvCxnSpPr>
        <p:spPr>
          <a:xfrm>
            <a:off x="5282046" y="5486400"/>
            <a:ext cx="737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5334000"/>
            <a:ext cx="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4008582" y="5246132"/>
            <a:ext cx="1219200" cy="457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152900" y="5301734"/>
            <a:ext cx="1189182" cy="369332"/>
          </a:xfrm>
          <a:prstGeom prst="rect">
            <a:avLst/>
          </a:prstGeom>
          <a:noFill/>
        </p:spPr>
        <p:txBody>
          <a:bodyPr wrap="square" rtlCol="0">
            <a:spAutoFit/>
          </a:bodyPr>
          <a:lstStyle/>
          <a:p>
            <a:r>
              <a:rPr lang="en-US" dirty="0" smtClean="0"/>
              <a:t>CYANIDE</a:t>
            </a:r>
            <a:endParaRPr lang="en-US" dirty="0"/>
          </a:p>
        </p:txBody>
      </p:sp>
      <p:sp>
        <p:nvSpPr>
          <p:cNvPr id="41" name="Rounded Rectangle 40"/>
          <p:cNvSpPr/>
          <p:nvPr/>
        </p:nvSpPr>
        <p:spPr>
          <a:xfrm>
            <a:off x="5943600" y="6181375"/>
            <a:ext cx="457200" cy="457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969000" y="6232236"/>
            <a:ext cx="457200" cy="369332"/>
          </a:xfrm>
          <a:prstGeom prst="rect">
            <a:avLst/>
          </a:prstGeom>
          <a:noFill/>
        </p:spPr>
        <p:txBody>
          <a:bodyPr wrap="square" rtlCol="0">
            <a:spAutoFit/>
          </a:bodyPr>
          <a:lstStyle/>
          <a:p>
            <a:r>
              <a:rPr lang="en-US" dirty="0" smtClean="0"/>
              <a:t>H</a:t>
            </a:r>
            <a:r>
              <a:rPr lang="en-US" baseline="30000" dirty="0" smtClean="0"/>
              <a:t>+</a:t>
            </a:r>
            <a:endParaRPr lang="en-US" dirty="0"/>
          </a:p>
        </p:txBody>
      </p:sp>
      <p:sp>
        <p:nvSpPr>
          <p:cNvPr id="43" name="TextBox 42"/>
          <p:cNvSpPr txBox="1"/>
          <p:nvPr/>
        </p:nvSpPr>
        <p:spPr>
          <a:xfrm>
            <a:off x="6477000" y="6232236"/>
            <a:ext cx="2286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123063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this translate clinically?</a:t>
            </a:r>
            <a:endParaRPr lang="en-US" dirty="0"/>
          </a:p>
        </p:txBody>
      </p:sp>
      <p:sp>
        <p:nvSpPr>
          <p:cNvPr id="3" name="Content Placeholder 2"/>
          <p:cNvSpPr>
            <a:spLocks noGrp="1"/>
          </p:cNvSpPr>
          <p:nvPr>
            <p:ph idx="1"/>
          </p:nvPr>
        </p:nvSpPr>
        <p:spPr/>
        <p:txBody>
          <a:bodyPr/>
          <a:lstStyle/>
          <a:p>
            <a:r>
              <a:rPr lang="en-US" dirty="0" smtClean="0"/>
              <a:t>Effects every cell undergoing oxidative phosphorylation</a:t>
            </a:r>
          </a:p>
          <a:p>
            <a:pPr lvl="1"/>
            <a:r>
              <a:rPr lang="en-US" dirty="0" smtClean="0"/>
              <a:t>Effects the most oxygen-sensitive organs first</a:t>
            </a:r>
          </a:p>
          <a:p>
            <a:pPr lvl="2"/>
            <a:r>
              <a:rPr lang="en-US" dirty="0" smtClean="0"/>
              <a:t>Basal ganglia</a:t>
            </a:r>
          </a:p>
          <a:p>
            <a:pPr lvl="2"/>
            <a:r>
              <a:rPr lang="en-US" dirty="0" smtClean="0"/>
              <a:t>Cerebellum</a:t>
            </a:r>
          </a:p>
          <a:p>
            <a:pPr lvl="2"/>
            <a:r>
              <a:rPr lang="en-US" dirty="0" smtClean="0"/>
              <a:t>Sensorimotor cortex</a:t>
            </a:r>
          </a:p>
          <a:p>
            <a:pPr lvl="2"/>
            <a:r>
              <a:rPr lang="en-US" dirty="0" smtClean="0"/>
              <a:t>Myocardium</a:t>
            </a:r>
          </a:p>
          <a:p>
            <a:pPr lvl="2"/>
            <a:endParaRPr lang="en-US" dirty="0"/>
          </a:p>
          <a:p>
            <a:pPr marL="457200" lvl="1" indent="0">
              <a:buNone/>
            </a:pPr>
            <a:endParaRPr lang="en-US" dirty="0" smtClean="0"/>
          </a:p>
        </p:txBody>
      </p:sp>
    </p:spTree>
    <p:extLst>
      <p:ext uri="{BB962C8B-B14F-4D97-AF65-F5344CB8AC3E}">
        <p14:creationId xmlns:p14="http://schemas.microsoft.com/office/powerpoint/2010/main" val="1529817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Oxygen-sensitive organs are affected first</a:t>
            </a:r>
            <a:endParaRPr lang="en-US" sz="3600" dirty="0"/>
          </a:p>
        </p:txBody>
      </p:sp>
      <p:sp>
        <p:nvSpPr>
          <p:cNvPr id="3" name="Content Placeholder 2"/>
          <p:cNvSpPr>
            <a:spLocks noGrp="1"/>
          </p:cNvSpPr>
          <p:nvPr>
            <p:ph idx="1"/>
          </p:nvPr>
        </p:nvSpPr>
        <p:spPr>
          <a:xfrm>
            <a:off x="457200" y="1600200"/>
            <a:ext cx="3886200" cy="4525963"/>
          </a:xfrm>
        </p:spPr>
        <p:txBody>
          <a:bodyPr>
            <a:normAutofit fontScale="92500" lnSpcReduction="20000"/>
          </a:bodyPr>
          <a:lstStyle/>
          <a:p>
            <a:r>
              <a:rPr lang="en-US" dirty="0" smtClean="0"/>
              <a:t>Central Nervous System</a:t>
            </a:r>
          </a:p>
          <a:p>
            <a:pPr lvl="1"/>
            <a:r>
              <a:rPr lang="en-US" dirty="0" smtClean="0"/>
              <a:t>Progressive hypoxia, agitation, lethargy, seizures, coma</a:t>
            </a:r>
          </a:p>
          <a:p>
            <a:pPr lvl="1"/>
            <a:endParaRPr lang="en-US" dirty="0"/>
          </a:p>
          <a:p>
            <a:r>
              <a:rPr lang="en-US" dirty="0" smtClean="0"/>
              <a:t>Cardiovascular</a:t>
            </a:r>
          </a:p>
          <a:p>
            <a:pPr lvl="1"/>
            <a:r>
              <a:rPr lang="en-US" dirty="0" smtClean="0"/>
              <a:t>Initial hypotension and tachycardia</a:t>
            </a:r>
          </a:p>
          <a:p>
            <a:pPr lvl="1"/>
            <a:r>
              <a:rPr lang="en-US" dirty="0" smtClean="0"/>
              <a:t>Terminal bradycardia and hypotension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76400"/>
            <a:ext cx="2102940" cy="3657600"/>
          </a:xfrm>
          <a:prstGeom prst="rect">
            <a:avLst/>
          </a:prstGeom>
        </p:spPr>
      </p:pic>
      <p:sp>
        <p:nvSpPr>
          <p:cNvPr id="5" name="Oval 4"/>
          <p:cNvSpPr/>
          <p:nvPr/>
        </p:nvSpPr>
        <p:spPr>
          <a:xfrm>
            <a:off x="6461670" y="1828800"/>
            <a:ext cx="16773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61670" y="2667000"/>
            <a:ext cx="16773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98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Onset of Toxicity</a:t>
            </a:r>
            <a:endParaRPr lang="en-US" dirty="0"/>
          </a:p>
        </p:txBody>
      </p:sp>
      <p:sp>
        <p:nvSpPr>
          <p:cNvPr id="3" name="Content Placeholder 2"/>
          <p:cNvSpPr>
            <a:spLocks noGrp="1"/>
          </p:cNvSpPr>
          <p:nvPr>
            <p:ph idx="1"/>
          </p:nvPr>
        </p:nvSpPr>
        <p:spPr>
          <a:xfrm>
            <a:off x="457200" y="1600200"/>
            <a:ext cx="4495800" cy="4525963"/>
          </a:xfrm>
        </p:spPr>
        <p:txBody>
          <a:bodyPr>
            <a:normAutofit fontScale="92500" lnSpcReduction="20000"/>
          </a:bodyPr>
          <a:lstStyle/>
          <a:p>
            <a:r>
              <a:rPr lang="en-US" dirty="0" smtClean="0"/>
              <a:t>In general the onset is rapid</a:t>
            </a:r>
          </a:p>
          <a:p>
            <a:pPr lvl="1"/>
            <a:r>
              <a:rPr lang="en-US" dirty="0" smtClean="0"/>
              <a:t>Inhalational or intravenous: within seconds</a:t>
            </a:r>
          </a:p>
          <a:p>
            <a:pPr lvl="1"/>
            <a:r>
              <a:rPr lang="en-US" dirty="0" smtClean="0"/>
              <a:t>Ingestion: within minutes</a:t>
            </a:r>
          </a:p>
          <a:p>
            <a:pPr lvl="2"/>
            <a:r>
              <a:rPr lang="en-US" dirty="0" smtClean="0"/>
              <a:t>Cyanogenic compounds within hours depending of rate of conversion</a:t>
            </a:r>
          </a:p>
          <a:p>
            <a:pPr lvl="1"/>
            <a:r>
              <a:rPr lang="en-US" dirty="0" smtClean="0"/>
              <a:t>Nitroprusside: hours to days of continuous infusion</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886200"/>
            <a:ext cx="2966618" cy="20716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777" y="1600200"/>
            <a:ext cx="2127063" cy="2165350"/>
          </a:xfrm>
          <a:prstGeom prst="rect">
            <a:avLst/>
          </a:prstGeom>
        </p:spPr>
      </p:pic>
    </p:spTree>
    <p:extLst>
      <p:ext uri="{BB962C8B-B14F-4D97-AF65-F5344CB8AC3E}">
        <p14:creationId xmlns:p14="http://schemas.microsoft.com/office/powerpoint/2010/main" val="1853017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organs affected</a:t>
            </a:r>
            <a:endParaRPr lang="en-US" dirty="0"/>
          </a:p>
        </p:txBody>
      </p:sp>
      <p:sp>
        <p:nvSpPr>
          <p:cNvPr id="3" name="Content Placeholder 2"/>
          <p:cNvSpPr>
            <a:spLocks noGrp="1"/>
          </p:cNvSpPr>
          <p:nvPr>
            <p:ph idx="1"/>
          </p:nvPr>
        </p:nvSpPr>
        <p:spPr>
          <a:xfrm>
            <a:off x="457200" y="1600200"/>
            <a:ext cx="4038600" cy="4800600"/>
          </a:xfrm>
        </p:spPr>
        <p:txBody>
          <a:bodyPr>
            <a:normAutofit fontScale="92500" lnSpcReduction="10000"/>
          </a:bodyPr>
          <a:lstStyle/>
          <a:p>
            <a:r>
              <a:rPr lang="en-US" dirty="0" smtClean="0"/>
              <a:t>Pulmonary: </a:t>
            </a:r>
          </a:p>
          <a:p>
            <a:pPr lvl="1"/>
            <a:r>
              <a:rPr lang="en-US" dirty="0" smtClean="0"/>
              <a:t>acute edema with inhalation</a:t>
            </a:r>
          </a:p>
          <a:p>
            <a:r>
              <a:rPr lang="en-US" dirty="0" smtClean="0"/>
              <a:t>Gastrointestinal: </a:t>
            </a:r>
          </a:p>
          <a:p>
            <a:pPr lvl="1"/>
            <a:r>
              <a:rPr lang="en-US" dirty="0" smtClean="0"/>
              <a:t>hemorrhagic gastritis with ingestion</a:t>
            </a:r>
          </a:p>
          <a:p>
            <a:r>
              <a:rPr lang="en-US" dirty="0" smtClean="0"/>
              <a:t>Skin: </a:t>
            </a:r>
          </a:p>
          <a:p>
            <a:pPr lvl="1"/>
            <a:r>
              <a:rPr lang="en-US" dirty="0" smtClean="0"/>
              <a:t>cherry red from increased venous hemoglobin O</a:t>
            </a:r>
            <a:r>
              <a:rPr lang="en-US" baseline="-25000" dirty="0" smtClean="0"/>
              <a:t>2</a:t>
            </a:r>
            <a:r>
              <a:rPr lang="en-US" dirty="0" smtClean="0"/>
              <a:t> saturation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133600"/>
            <a:ext cx="3914327" cy="3276600"/>
          </a:xfrm>
          <a:prstGeom prst="rect">
            <a:avLst/>
          </a:prstGeom>
        </p:spPr>
      </p:pic>
    </p:spTree>
    <p:extLst>
      <p:ext uri="{BB962C8B-B14F-4D97-AF65-F5344CB8AC3E}">
        <p14:creationId xmlns:p14="http://schemas.microsoft.com/office/powerpoint/2010/main" val="4236834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Neurologic Sequelae</a:t>
            </a:r>
            <a:endParaRPr lang="en-US" dirty="0"/>
          </a:p>
        </p:txBody>
      </p:sp>
      <p:sp>
        <p:nvSpPr>
          <p:cNvPr id="3" name="Content Placeholder 2"/>
          <p:cNvSpPr>
            <a:spLocks noGrp="1"/>
          </p:cNvSpPr>
          <p:nvPr>
            <p:ph idx="1"/>
          </p:nvPr>
        </p:nvSpPr>
        <p:spPr>
          <a:xfrm>
            <a:off x="457200" y="1447800"/>
            <a:ext cx="4038600" cy="5029200"/>
          </a:xfrm>
        </p:spPr>
        <p:txBody>
          <a:bodyPr>
            <a:normAutofit fontScale="77500" lnSpcReduction="20000"/>
          </a:bodyPr>
          <a:lstStyle/>
          <a:p>
            <a:r>
              <a:rPr lang="en-US" dirty="0" smtClean="0"/>
              <a:t>For those that survive the acute toxicity (weeks to months later)</a:t>
            </a:r>
          </a:p>
          <a:p>
            <a:r>
              <a:rPr lang="en-US" dirty="0" smtClean="0"/>
              <a:t>Similar to delayed neurologic sequelae of carbon monoxide poisoning</a:t>
            </a:r>
          </a:p>
          <a:p>
            <a:pPr lvl="1"/>
            <a:r>
              <a:rPr lang="en-US" dirty="0" smtClean="0"/>
              <a:t>Parkinsonian symptoms</a:t>
            </a:r>
          </a:p>
          <a:p>
            <a:pPr lvl="1"/>
            <a:r>
              <a:rPr lang="en-US" dirty="0" smtClean="0"/>
              <a:t>Dystonia</a:t>
            </a:r>
          </a:p>
          <a:p>
            <a:pPr lvl="1"/>
            <a:r>
              <a:rPr lang="en-US" dirty="0" smtClean="0"/>
              <a:t>Dysarthria</a:t>
            </a:r>
          </a:p>
          <a:p>
            <a:pPr lvl="1"/>
            <a:r>
              <a:rPr lang="en-US" dirty="0" smtClean="0"/>
              <a:t>Rigidity</a:t>
            </a:r>
          </a:p>
          <a:p>
            <a:pPr lvl="1"/>
            <a:r>
              <a:rPr lang="en-US" dirty="0" smtClean="0"/>
              <a:t>Bradykinesia</a:t>
            </a:r>
          </a:p>
          <a:p>
            <a:r>
              <a:rPr lang="en-US" dirty="0" smtClean="0"/>
              <a:t>CT/MRI brain with </a:t>
            </a:r>
            <a:r>
              <a:rPr lang="en-US" dirty="0" err="1" smtClean="0"/>
              <a:t>globus</a:t>
            </a:r>
            <a:r>
              <a:rPr lang="en-US" dirty="0" smtClean="0"/>
              <a:t> </a:t>
            </a:r>
            <a:r>
              <a:rPr lang="en-US" dirty="0" err="1" smtClean="0"/>
              <a:t>pallidus</a:t>
            </a:r>
            <a:r>
              <a:rPr lang="en-US" dirty="0" smtClean="0"/>
              <a:t> and putamen lesions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1818" y="1371600"/>
            <a:ext cx="2133600" cy="2133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3657600"/>
            <a:ext cx="2136866" cy="2743199"/>
          </a:xfrm>
          <a:prstGeom prst="rect">
            <a:avLst/>
          </a:prstGeom>
        </p:spPr>
      </p:pic>
    </p:spTree>
    <p:extLst>
      <p:ext uri="{BB962C8B-B14F-4D97-AF65-F5344CB8AC3E}">
        <p14:creationId xmlns:p14="http://schemas.microsoft.com/office/powerpoint/2010/main" val="2362053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Toxicity</a:t>
            </a:r>
            <a:endParaRPr lang="en-US" dirty="0"/>
          </a:p>
        </p:txBody>
      </p:sp>
      <p:sp>
        <p:nvSpPr>
          <p:cNvPr id="3" name="Content Placeholder 2"/>
          <p:cNvSpPr>
            <a:spLocks noGrp="1"/>
          </p:cNvSpPr>
          <p:nvPr>
            <p:ph idx="1"/>
          </p:nvPr>
        </p:nvSpPr>
        <p:spPr>
          <a:xfrm>
            <a:off x="457200" y="1600200"/>
            <a:ext cx="4495800" cy="4525963"/>
          </a:xfrm>
        </p:spPr>
        <p:txBody>
          <a:bodyPr>
            <a:normAutofit lnSpcReduction="10000"/>
          </a:bodyPr>
          <a:lstStyle/>
          <a:p>
            <a:r>
              <a:rPr lang="en-US" dirty="0" smtClean="0"/>
              <a:t>Tobacco </a:t>
            </a:r>
            <a:r>
              <a:rPr lang="en-US" dirty="0" err="1" smtClean="0"/>
              <a:t>amblopia</a:t>
            </a:r>
            <a:endParaRPr lang="en-US" dirty="0" smtClean="0"/>
          </a:p>
          <a:p>
            <a:pPr lvl="1"/>
            <a:r>
              <a:rPr lang="en-US" dirty="0" smtClean="0"/>
              <a:t>Progressive vision loss in male (less so female) smokers</a:t>
            </a:r>
          </a:p>
          <a:p>
            <a:pPr lvl="1"/>
            <a:r>
              <a:rPr lang="en-US" dirty="0" smtClean="0"/>
              <a:t>Reduced ability to detoxify cyanide from cigarette smoke</a:t>
            </a:r>
          </a:p>
          <a:p>
            <a:pPr lvl="1"/>
            <a:r>
              <a:rPr lang="en-US" dirty="0" smtClean="0"/>
              <a:t>Treatment is smoking cessation and </a:t>
            </a:r>
            <a:r>
              <a:rPr lang="en-US" dirty="0" err="1" smtClean="0"/>
              <a:t>hydroxocobalamin</a:t>
            </a:r>
            <a:endParaRPr lang="en-US" dirty="0"/>
          </a:p>
        </p:txBody>
      </p:sp>
      <p:pic>
        <p:nvPicPr>
          <p:cNvPr id="4" name="Picture 3"/>
          <p:cNvPicPr>
            <a:picLocks noChangeAspect="1"/>
          </p:cNvPicPr>
          <p:nvPr/>
        </p:nvPicPr>
        <p:blipFill>
          <a:blip r:embed="rId3"/>
          <a:stretch>
            <a:fillRect/>
          </a:stretch>
        </p:blipFill>
        <p:spPr>
          <a:xfrm>
            <a:off x="5105400" y="2057400"/>
            <a:ext cx="3762053" cy="2590800"/>
          </a:xfrm>
          <a:prstGeom prst="rect">
            <a:avLst/>
          </a:prstGeom>
        </p:spPr>
      </p:pic>
    </p:spTree>
    <p:extLst>
      <p:ext uri="{BB962C8B-B14F-4D97-AF65-F5344CB8AC3E}">
        <p14:creationId xmlns:p14="http://schemas.microsoft.com/office/powerpoint/2010/main" val="3715206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Fishing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1905000"/>
            <a:ext cx="4762500" cy="387667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72" y="1905000"/>
            <a:ext cx="2913497" cy="3886200"/>
          </a:xfrm>
          <a:prstGeom prst="rect">
            <a:avLst/>
          </a:prstGeom>
        </p:spPr>
      </p:pic>
    </p:spTree>
    <p:extLst>
      <p:ext uri="{BB962C8B-B14F-4D97-AF65-F5344CB8AC3E}">
        <p14:creationId xmlns:p14="http://schemas.microsoft.com/office/powerpoint/2010/main" val="117676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Toxicity</a:t>
            </a:r>
            <a:endParaRPr lang="en-US" dirty="0"/>
          </a:p>
        </p:txBody>
      </p:sp>
      <p:sp>
        <p:nvSpPr>
          <p:cNvPr id="3" name="Content Placeholder 2"/>
          <p:cNvSpPr>
            <a:spLocks noGrp="1"/>
          </p:cNvSpPr>
          <p:nvPr>
            <p:ph idx="1"/>
          </p:nvPr>
        </p:nvSpPr>
        <p:spPr>
          <a:xfrm>
            <a:off x="304800" y="1600200"/>
            <a:ext cx="8534400" cy="4525963"/>
          </a:xfrm>
        </p:spPr>
        <p:txBody>
          <a:bodyPr>
            <a:normAutofit/>
          </a:bodyPr>
          <a:lstStyle/>
          <a:p>
            <a:r>
              <a:rPr lang="en-US" dirty="0" smtClean="0"/>
              <a:t>Tropical ataxic neuropathy</a:t>
            </a:r>
          </a:p>
          <a:p>
            <a:pPr lvl="1"/>
            <a:r>
              <a:rPr lang="en-US" dirty="0" smtClean="0"/>
              <a:t>Demyelinating disease from </a:t>
            </a:r>
            <a:r>
              <a:rPr lang="en-US" dirty="0" smtClean="0"/>
              <a:t>??improperly </a:t>
            </a:r>
            <a:r>
              <a:rPr lang="en-US" dirty="0" smtClean="0"/>
              <a:t>processed cassava root </a:t>
            </a:r>
            <a:r>
              <a:rPr lang="en-US" dirty="0" smtClean="0"/>
              <a:t>consumption, ?vitamin deficiency</a:t>
            </a:r>
            <a:endParaRPr lang="en-US" dirty="0" smtClean="0"/>
          </a:p>
          <a:p>
            <a:pPr lvl="1"/>
            <a:r>
              <a:rPr lang="en-US" dirty="0" smtClean="0"/>
              <a:t>Elevated </a:t>
            </a:r>
            <a:r>
              <a:rPr lang="en-US" dirty="0" err="1" smtClean="0"/>
              <a:t>thiocyanate</a:t>
            </a:r>
            <a:r>
              <a:rPr lang="en-US" dirty="0" smtClean="0"/>
              <a:t> levels implicating elevated cyanide levels</a:t>
            </a:r>
          </a:p>
          <a:p>
            <a:pPr lvl="1"/>
            <a:r>
              <a:rPr lang="en-US" dirty="0" smtClean="0"/>
              <a:t>Parkinsonian symptoms, spastic </a:t>
            </a:r>
            <a:r>
              <a:rPr lang="en-US" dirty="0" err="1" smtClean="0"/>
              <a:t>paraparesis</a:t>
            </a:r>
            <a:r>
              <a:rPr lang="en-US" dirty="0" smtClean="0"/>
              <a:t>, sensory ataxia, optic atrophy, and sensorineural hearing loss</a:t>
            </a:r>
          </a:p>
          <a:p>
            <a:pPr lvl="1"/>
            <a:r>
              <a:rPr lang="en-US" dirty="0" smtClean="0"/>
              <a:t>Treatment: cassava </a:t>
            </a:r>
            <a:r>
              <a:rPr lang="en-US" dirty="0" smtClean="0"/>
              <a:t>removal, </a:t>
            </a:r>
            <a:r>
              <a:rPr lang="en-US" dirty="0" err="1" smtClean="0"/>
              <a:t>hydroxocobalamin</a:t>
            </a:r>
            <a:r>
              <a:rPr lang="en-US" dirty="0" smtClean="0"/>
              <a:t>, thiamine</a:t>
            </a:r>
            <a:endParaRPr lang="en-US" dirty="0" smtClean="0"/>
          </a:p>
        </p:txBody>
      </p:sp>
    </p:spTree>
    <p:extLst>
      <p:ext uri="{BB962C8B-B14F-4D97-AF65-F5344CB8AC3E}">
        <p14:creationId xmlns:p14="http://schemas.microsoft.com/office/powerpoint/2010/main" val="1165687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Toxicity</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err="1" smtClean="0"/>
              <a:t>Leber</a:t>
            </a:r>
            <a:r>
              <a:rPr lang="en-US" dirty="0" smtClean="0"/>
              <a:t> hereditary optic </a:t>
            </a:r>
            <a:r>
              <a:rPr lang="en-US" dirty="0" smtClean="0"/>
              <a:t>atrophy</a:t>
            </a:r>
          </a:p>
          <a:p>
            <a:endParaRPr lang="en-US" sz="500" dirty="0" smtClean="0"/>
          </a:p>
          <a:p>
            <a:pPr lvl="1"/>
            <a:r>
              <a:rPr lang="en-US" dirty="0" err="1" smtClean="0"/>
              <a:t>Subacute</a:t>
            </a:r>
            <a:r>
              <a:rPr lang="en-US" dirty="0" smtClean="0"/>
              <a:t> visual failure</a:t>
            </a:r>
          </a:p>
          <a:p>
            <a:pPr lvl="1"/>
            <a:endParaRPr lang="en-US" sz="800" dirty="0" smtClean="0"/>
          </a:p>
          <a:p>
            <a:pPr lvl="1"/>
            <a:r>
              <a:rPr lang="en-US" dirty="0" smtClean="0"/>
              <a:t>Inherited through mitochondrial DNA</a:t>
            </a:r>
          </a:p>
          <a:p>
            <a:pPr lvl="1"/>
            <a:endParaRPr lang="en-US" sz="800" dirty="0" smtClean="0"/>
          </a:p>
          <a:p>
            <a:pPr lvl="1"/>
            <a:r>
              <a:rPr lang="en-US" dirty="0" smtClean="0"/>
              <a:t>Etiology not clearly elucidated</a:t>
            </a:r>
          </a:p>
          <a:p>
            <a:pPr lvl="2"/>
            <a:r>
              <a:rPr lang="en-US" dirty="0" smtClean="0"/>
              <a:t>NADH dehydrogenase dysfunction</a:t>
            </a:r>
          </a:p>
          <a:p>
            <a:pPr lvl="2"/>
            <a:r>
              <a:rPr lang="en-US" dirty="0" smtClean="0"/>
              <a:t>??</a:t>
            </a:r>
            <a:r>
              <a:rPr lang="en-US" dirty="0" err="1" smtClean="0"/>
              <a:t>rhodanese</a:t>
            </a:r>
            <a:r>
              <a:rPr lang="en-US" dirty="0" smtClean="0"/>
              <a:t> deficiency and inability </a:t>
            </a:r>
            <a:r>
              <a:rPr lang="en-US" dirty="0" smtClean="0"/>
              <a:t>to detoxify </a:t>
            </a:r>
            <a:r>
              <a:rPr lang="en-US" dirty="0" smtClean="0"/>
              <a:t>cyanide contributory</a:t>
            </a:r>
          </a:p>
          <a:p>
            <a:pPr lvl="2"/>
            <a:endParaRPr lang="en-US" sz="800" dirty="0" smtClean="0"/>
          </a:p>
          <a:p>
            <a:pPr lvl="1"/>
            <a:r>
              <a:rPr lang="en-US" dirty="0" smtClean="0"/>
              <a:t>Best to avoid smoking</a:t>
            </a:r>
            <a:endParaRPr lang="en-US" dirty="0" smtClean="0"/>
          </a:p>
          <a:p>
            <a:pPr lvl="1"/>
            <a:endParaRPr lang="en-US" dirty="0"/>
          </a:p>
        </p:txBody>
      </p:sp>
    </p:spTree>
    <p:extLst>
      <p:ext uri="{BB962C8B-B14F-4D97-AF65-F5344CB8AC3E}">
        <p14:creationId xmlns:p14="http://schemas.microsoft.com/office/powerpoint/2010/main" val="1244446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Diagnosing</a:t>
            </a:r>
            <a:r>
              <a:rPr lang="en-US" dirty="0" smtClean="0"/>
              <a:t> </a:t>
            </a:r>
            <a:r>
              <a:rPr lang="en-US" dirty="0" smtClean="0"/>
              <a:t>Cyanide Poisoning</a:t>
            </a:r>
            <a:endParaRPr lang="en-US" dirty="0"/>
          </a:p>
        </p:txBody>
      </p:sp>
      <p:sp>
        <p:nvSpPr>
          <p:cNvPr id="3" name="Content Placeholder 2"/>
          <p:cNvSpPr>
            <a:spLocks noGrp="1"/>
          </p:cNvSpPr>
          <p:nvPr>
            <p:ph idx="1"/>
          </p:nvPr>
        </p:nvSpPr>
        <p:spPr/>
        <p:txBody>
          <a:bodyPr/>
          <a:lstStyle/>
          <a:p>
            <a:r>
              <a:rPr lang="en-US" dirty="0" smtClean="0"/>
              <a:t>Have a high index of suspicion</a:t>
            </a:r>
          </a:p>
          <a:p>
            <a:r>
              <a:rPr lang="en-US" dirty="0" smtClean="0"/>
              <a:t>No immediate confirmatory test</a:t>
            </a:r>
          </a:p>
          <a:p>
            <a:r>
              <a:rPr lang="en-US" dirty="0" smtClean="0"/>
              <a:t>Must rely on a combination of historical circumstances and initial lab tests</a:t>
            </a:r>
            <a:endParaRPr lang="en-US" dirty="0"/>
          </a:p>
        </p:txBody>
      </p:sp>
    </p:spTree>
    <p:extLst>
      <p:ext uri="{BB962C8B-B14F-4D97-AF65-F5344CB8AC3E}">
        <p14:creationId xmlns:p14="http://schemas.microsoft.com/office/powerpoint/2010/main" val="2612716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457200" y="1600200"/>
            <a:ext cx="4572000" cy="4525963"/>
          </a:xfrm>
        </p:spPr>
        <p:txBody>
          <a:bodyPr>
            <a:normAutofit fontScale="77500" lnSpcReduction="20000"/>
          </a:bodyPr>
          <a:lstStyle/>
          <a:p>
            <a:r>
              <a:rPr lang="en-US" dirty="0" smtClean="0"/>
              <a:t>Sudden collapse of industrial worker</a:t>
            </a:r>
          </a:p>
          <a:p>
            <a:r>
              <a:rPr lang="en-US" dirty="0" smtClean="0"/>
              <a:t>Fire victim with coma or </a:t>
            </a:r>
            <a:r>
              <a:rPr lang="en-US" dirty="0" err="1" smtClean="0"/>
              <a:t>acidemia</a:t>
            </a:r>
            <a:endParaRPr lang="en-US" dirty="0" smtClean="0"/>
          </a:p>
          <a:p>
            <a:r>
              <a:rPr lang="en-US" dirty="0" smtClean="0"/>
              <a:t>Suicide with unexplained coma or </a:t>
            </a:r>
            <a:r>
              <a:rPr lang="en-US" dirty="0" err="1" smtClean="0"/>
              <a:t>acidemia</a:t>
            </a:r>
            <a:endParaRPr lang="en-US" dirty="0" smtClean="0"/>
          </a:p>
          <a:p>
            <a:r>
              <a:rPr lang="en-US" dirty="0" smtClean="0"/>
              <a:t>Ingestion of artificial nail remover</a:t>
            </a:r>
          </a:p>
          <a:p>
            <a:r>
              <a:rPr lang="en-US" dirty="0" smtClean="0"/>
              <a:t>Ingestion of pits from </a:t>
            </a:r>
            <a:r>
              <a:rPr lang="en-US" i="1" dirty="0" err="1" smtClean="0"/>
              <a:t>prunus</a:t>
            </a:r>
            <a:r>
              <a:rPr lang="en-US" i="1" dirty="0" smtClean="0"/>
              <a:t> </a:t>
            </a:r>
            <a:r>
              <a:rPr lang="en-US" dirty="0" smtClean="0"/>
              <a:t>species</a:t>
            </a:r>
          </a:p>
          <a:p>
            <a:r>
              <a:rPr lang="en-US" dirty="0" smtClean="0"/>
              <a:t>Altered mental status, </a:t>
            </a:r>
            <a:r>
              <a:rPr lang="en-US" dirty="0" err="1" smtClean="0"/>
              <a:t>acidemia</a:t>
            </a:r>
            <a:r>
              <a:rPr lang="en-US" dirty="0" smtClean="0"/>
              <a:t>, and </a:t>
            </a:r>
            <a:r>
              <a:rPr lang="en-US" dirty="0" err="1" smtClean="0"/>
              <a:t>tachyphylaxis</a:t>
            </a:r>
            <a:r>
              <a:rPr lang="en-US" dirty="0" smtClean="0"/>
              <a:t> to </a:t>
            </a:r>
            <a:r>
              <a:rPr lang="en-US" dirty="0" err="1" smtClean="0"/>
              <a:t>nitroprusside</a:t>
            </a:r>
            <a:endParaRPr lang="en-US" dirty="0"/>
          </a:p>
        </p:txBody>
      </p:sp>
      <p:pic>
        <p:nvPicPr>
          <p:cNvPr id="5" name="Picture 4"/>
          <p:cNvPicPr>
            <a:picLocks noChangeAspect="1"/>
          </p:cNvPicPr>
          <p:nvPr/>
        </p:nvPicPr>
        <p:blipFill>
          <a:blip r:embed="rId3"/>
          <a:stretch>
            <a:fillRect/>
          </a:stretch>
        </p:blipFill>
        <p:spPr>
          <a:xfrm>
            <a:off x="5105400" y="2362200"/>
            <a:ext cx="3810000" cy="2857500"/>
          </a:xfrm>
          <a:prstGeom prst="rect">
            <a:avLst/>
          </a:prstGeom>
        </p:spPr>
      </p:pic>
    </p:spTree>
    <p:extLst>
      <p:ext uri="{BB962C8B-B14F-4D97-AF65-F5344CB8AC3E}">
        <p14:creationId xmlns:p14="http://schemas.microsoft.com/office/powerpoint/2010/main" val="2260695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Initial Labs</a:t>
            </a:r>
            <a:endParaRPr lang="en-US" dirty="0"/>
          </a:p>
        </p:txBody>
      </p:sp>
      <p:sp>
        <p:nvSpPr>
          <p:cNvPr id="3" name="Content Placeholder 2"/>
          <p:cNvSpPr>
            <a:spLocks noGrp="1"/>
          </p:cNvSpPr>
          <p:nvPr>
            <p:ph idx="1"/>
          </p:nvPr>
        </p:nvSpPr>
        <p:spPr>
          <a:xfrm>
            <a:off x="457200" y="1600200"/>
            <a:ext cx="4114800" cy="4525963"/>
          </a:xfrm>
        </p:spPr>
        <p:txBody>
          <a:bodyPr/>
          <a:lstStyle/>
          <a:p>
            <a:r>
              <a:rPr lang="en-US" dirty="0" smtClean="0"/>
              <a:t>Metabolic acidosis</a:t>
            </a:r>
          </a:p>
          <a:p>
            <a:r>
              <a:rPr lang="en-US" dirty="0" smtClean="0"/>
              <a:t>Increased anion gap</a:t>
            </a:r>
          </a:p>
          <a:p>
            <a:r>
              <a:rPr lang="en-US" dirty="0" smtClean="0"/>
              <a:t>Elevated lactate</a:t>
            </a:r>
          </a:p>
          <a:p>
            <a:pPr lvl="1"/>
            <a:r>
              <a:rPr lang="en-US" dirty="0" smtClean="0"/>
              <a:t>Direct correlation between lactate and cyanide concentration</a:t>
            </a:r>
            <a:endParaRPr lang="en-US" dirty="0"/>
          </a:p>
        </p:txBody>
      </p:sp>
      <p:sp>
        <p:nvSpPr>
          <p:cNvPr id="5" name="TextBox 4"/>
          <p:cNvSpPr txBox="1"/>
          <p:nvPr/>
        </p:nvSpPr>
        <p:spPr>
          <a:xfrm>
            <a:off x="6400800" y="5867400"/>
            <a:ext cx="2380695" cy="369332"/>
          </a:xfrm>
          <a:prstGeom prst="rect">
            <a:avLst/>
          </a:prstGeom>
          <a:noFill/>
        </p:spPr>
        <p:txBody>
          <a:bodyPr wrap="square" rtlCol="0">
            <a:spAutoFit/>
          </a:bodyPr>
          <a:lstStyle/>
          <a:p>
            <a:r>
              <a:rPr lang="en-US" i="1" dirty="0" smtClean="0"/>
              <a:t>BMJ</a:t>
            </a:r>
            <a:r>
              <a:rPr lang="en-US" dirty="0" smtClean="0"/>
              <a:t>. 1996;312:26-27.</a:t>
            </a:r>
            <a:endParaRPr lang="en-US"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267200" cy="4185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614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Testing</a:t>
            </a:r>
            <a:endParaRPr lang="en-US" dirty="0"/>
          </a:p>
        </p:txBody>
      </p:sp>
      <p:sp>
        <p:nvSpPr>
          <p:cNvPr id="3" name="Content Placeholder 2"/>
          <p:cNvSpPr>
            <a:spLocks noGrp="1"/>
          </p:cNvSpPr>
          <p:nvPr>
            <p:ph idx="1"/>
          </p:nvPr>
        </p:nvSpPr>
        <p:spPr>
          <a:xfrm>
            <a:off x="457200" y="1438328"/>
            <a:ext cx="8383530" cy="2438400"/>
          </a:xfrm>
        </p:spPr>
        <p:txBody>
          <a:bodyPr>
            <a:normAutofit fontScale="92500" lnSpcReduction="20000"/>
          </a:bodyPr>
          <a:lstStyle/>
          <a:p>
            <a:r>
              <a:rPr lang="en-US" dirty="0" smtClean="0"/>
              <a:t>High SVC venous O2 &gt;90% demonstrates decreased O2 utilization</a:t>
            </a:r>
          </a:p>
          <a:p>
            <a:pPr lvl="1"/>
            <a:r>
              <a:rPr lang="en-US" dirty="0" smtClean="0"/>
              <a:t>Nonspecific: can also be seen in CO poisoning, sepsis and several other scenarios</a:t>
            </a:r>
          </a:p>
          <a:p>
            <a:r>
              <a:rPr lang="en-US" dirty="0" smtClean="0"/>
              <a:t>EKG with sinus tachycardia, </a:t>
            </a:r>
            <a:r>
              <a:rPr lang="en-US" dirty="0" err="1" smtClean="0"/>
              <a:t>bradydysrhythmias</a:t>
            </a:r>
            <a:r>
              <a:rPr lang="en-US" dirty="0" smtClean="0"/>
              <a:t>, atrial or ventricular fibrillation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95" y="3876728"/>
            <a:ext cx="6585670" cy="258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72200" y="6465331"/>
            <a:ext cx="2211330" cy="369332"/>
          </a:xfrm>
          <a:prstGeom prst="rect">
            <a:avLst/>
          </a:prstGeom>
        </p:spPr>
        <p:txBody>
          <a:bodyPr wrap="square">
            <a:spAutoFit/>
          </a:bodyPr>
          <a:lstStyle/>
          <a:p>
            <a:r>
              <a:rPr lang="en-US" i="1" dirty="0"/>
              <a:t>BMJ</a:t>
            </a:r>
            <a:r>
              <a:rPr lang="en-US" dirty="0"/>
              <a:t>. 1996;312:26-27.</a:t>
            </a:r>
            <a:endParaRPr lang="en-US" i="1" dirty="0"/>
          </a:p>
        </p:txBody>
      </p:sp>
    </p:spTree>
    <p:extLst>
      <p:ext uri="{BB962C8B-B14F-4D97-AF65-F5344CB8AC3E}">
        <p14:creationId xmlns:p14="http://schemas.microsoft.com/office/powerpoint/2010/main" val="1140250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Testing</a:t>
            </a:r>
            <a:endParaRPr lang="en-US" dirty="0"/>
          </a:p>
        </p:txBody>
      </p:sp>
      <p:sp>
        <p:nvSpPr>
          <p:cNvPr id="3" name="Content Placeholder 2"/>
          <p:cNvSpPr>
            <a:spLocks noGrp="1"/>
          </p:cNvSpPr>
          <p:nvPr>
            <p:ph idx="1"/>
          </p:nvPr>
        </p:nvSpPr>
        <p:spPr>
          <a:xfrm>
            <a:off x="457200" y="1600200"/>
            <a:ext cx="4800600" cy="4525963"/>
          </a:xfrm>
        </p:spPr>
        <p:txBody>
          <a:bodyPr>
            <a:normAutofit fontScale="77500" lnSpcReduction="20000"/>
          </a:bodyPr>
          <a:lstStyle/>
          <a:p>
            <a:r>
              <a:rPr lang="en-US" dirty="0" smtClean="0"/>
              <a:t>Cyanide concentrations</a:t>
            </a:r>
          </a:p>
          <a:p>
            <a:pPr lvl="1"/>
            <a:r>
              <a:rPr lang="en-US" dirty="0" smtClean="0"/>
              <a:t>Usually not obtainable in rapid fashion</a:t>
            </a:r>
          </a:p>
          <a:p>
            <a:pPr lvl="1"/>
            <a:r>
              <a:rPr lang="en-US" dirty="0" smtClean="0"/>
              <a:t>Background: 0.02-0.5ug/ml</a:t>
            </a:r>
          </a:p>
          <a:p>
            <a:pPr lvl="1"/>
            <a:r>
              <a:rPr lang="en-US" dirty="0" smtClean="0"/>
              <a:t>Coma/respiratory depression: &gt;2.5ug/ml</a:t>
            </a:r>
          </a:p>
          <a:p>
            <a:pPr lvl="1"/>
            <a:r>
              <a:rPr lang="en-US" dirty="0" smtClean="0"/>
              <a:t>Death: &gt;3ug/ml</a:t>
            </a:r>
          </a:p>
          <a:p>
            <a:pPr lvl="1"/>
            <a:endParaRPr lang="en-US" dirty="0"/>
          </a:p>
          <a:p>
            <a:r>
              <a:rPr lang="en-US" dirty="0" err="1" smtClean="0"/>
              <a:t>Cyantesmo</a:t>
            </a:r>
            <a:r>
              <a:rPr lang="en-US" dirty="0" smtClean="0"/>
              <a:t> test</a:t>
            </a:r>
          </a:p>
          <a:p>
            <a:pPr lvl="1"/>
            <a:r>
              <a:rPr lang="en-US" dirty="0" smtClean="0"/>
              <a:t>Strips used for water treatment facilities to detect cyanide</a:t>
            </a:r>
          </a:p>
          <a:p>
            <a:pPr lvl="1"/>
            <a:r>
              <a:rPr lang="en-US" dirty="0" smtClean="0"/>
              <a:t>Can rapidly detect CN concentration &gt;1ug/ml in semi-quantitative manner</a:t>
            </a:r>
            <a:endParaRPr lang="en-US" dirty="0"/>
          </a:p>
        </p:txBody>
      </p:sp>
      <p:pic>
        <p:nvPicPr>
          <p:cNvPr id="4" name="Picture 3"/>
          <p:cNvPicPr>
            <a:picLocks noChangeAspect="1"/>
          </p:cNvPicPr>
          <p:nvPr/>
        </p:nvPicPr>
        <p:blipFill>
          <a:blip r:embed="rId3"/>
          <a:stretch>
            <a:fillRect/>
          </a:stretch>
        </p:blipFill>
        <p:spPr>
          <a:xfrm>
            <a:off x="5181600" y="1905000"/>
            <a:ext cx="3529263" cy="3352800"/>
          </a:xfrm>
          <a:prstGeom prst="rect">
            <a:avLst/>
          </a:prstGeom>
        </p:spPr>
      </p:pic>
    </p:spTree>
    <p:extLst>
      <p:ext uri="{BB962C8B-B14F-4D97-AF65-F5344CB8AC3E}">
        <p14:creationId xmlns:p14="http://schemas.microsoft.com/office/powerpoint/2010/main" val="3899905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Treat?</a:t>
            </a:r>
            <a:endParaRPr lang="en-US" dirty="0"/>
          </a:p>
        </p:txBody>
      </p:sp>
      <p:sp>
        <p:nvSpPr>
          <p:cNvPr id="3" name="Content Placeholder 2"/>
          <p:cNvSpPr>
            <a:spLocks noGrp="1"/>
          </p:cNvSpPr>
          <p:nvPr>
            <p:ph idx="1"/>
          </p:nvPr>
        </p:nvSpPr>
        <p:spPr/>
        <p:txBody>
          <a:bodyPr/>
          <a:lstStyle/>
          <a:p>
            <a:r>
              <a:rPr lang="en-US" dirty="0" smtClean="0"/>
              <a:t>First make the diagnosis – have a high index of suspicion!</a:t>
            </a:r>
          </a:p>
          <a:p>
            <a:r>
              <a:rPr lang="en-US" dirty="0" smtClean="0"/>
              <a:t>ABC’s and supportive care</a:t>
            </a:r>
          </a:p>
          <a:p>
            <a:pPr lvl="1"/>
            <a:r>
              <a:rPr lang="en-US" dirty="0" smtClean="0"/>
              <a:t>Early airway management</a:t>
            </a:r>
          </a:p>
          <a:p>
            <a:pPr lvl="1"/>
            <a:r>
              <a:rPr lang="en-US" dirty="0" smtClean="0"/>
              <a:t>Crystalloid boluses and vasopressors for hypotension</a:t>
            </a:r>
          </a:p>
          <a:p>
            <a:pPr lvl="1"/>
            <a:r>
              <a:rPr lang="en-US" dirty="0" smtClean="0"/>
              <a:t>Sodium bicarbonate for severe acidosis</a:t>
            </a:r>
            <a:endParaRPr lang="en-US" dirty="0"/>
          </a:p>
        </p:txBody>
      </p:sp>
    </p:spTree>
    <p:extLst>
      <p:ext uri="{BB962C8B-B14F-4D97-AF65-F5344CB8AC3E}">
        <p14:creationId xmlns:p14="http://schemas.microsoft.com/office/powerpoint/2010/main" val="2011851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Decontamination</a:t>
            </a:r>
            <a:endParaRPr lang="en-US" dirty="0"/>
          </a:p>
        </p:txBody>
      </p:sp>
      <p:sp>
        <p:nvSpPr>
          <p:cNvPr id="3" name="Content Placeholder 2"/>
          <p:cNvSpPr>
            <a:spLocks noGrp="1"/>
          </p:cNvSpPr>
          <p:nvPr>
            <p:ph idx="1"/>
          </p:nvPr>
        </p:nvSpPr>
        <p:spPr>
          <a:xfrm>
            <a:off x="457200" y="1600200"/>
            <a:ext cx="4953000" cy="5029200"/>
          </a:xfrm>
        </p:spPr>
        <p:txBody>
          <a:bodyPr>
            <a:normAutofit fontScale="92500" lnSpcReduction="20000"/>
          </a:bodyPr>
          <a:lstStyle/>
          <a:p>
            <a:r>
              <a:rPr lang="en-US" dirty="0" smtClean="0"/>
              <a:t>Inhalational exposure:</a:t>
            </a:r>
          </a:p>
          <a:p>
            <a:pPr lvl="1"/>
            <a:r>
              <a:rPr lang="en-US" dirty="0" smtClean="0"/>
              <a:t>Removal from area is critical</a:t>
            </a:r>
          </a:p>
          <a:p>
            <a:pPr marL="457200" lvl="1" indent="0">
              <a:buNone/>
            </a:pPr>
            <a:endParaRPr lang="en-US" dirty="0" smtClean="0"/>
          </a:p>
          <a:p>
            <a:r>
              <a:rPr lang="en-US" dirty="0" smtClean="0"/>
              <a:t>Dermal: </a:t>
            </a:r>
          </a:p>
          <a:p>
            <a:pPr lvl="1"/>
            <a:r>
              <a:rPr lang="en-US" dirty="0" smtClean="0"/>
              <a:t>Remove clothing</a:t>
            </a:r>
          </a:p>
          <a:p>
            <a:pPr lvl="1"/>
            <a:r>
              <a:rPr lang="en-US" dirty="0" smtClean="0"/>
              <a:t>Brush off any powder</a:t>
            </a:r>
          </a:p>
          <a:p>
            <a:pPr lvl="1"/>
            <a:r>
              <a:rPr lang="en-US" dirty="0" smtClean="0"/>
              <a:t>Flush skin with water</a:t>
            </a:r>
          </a:p>
          <a:p>
            <a:pPr lvl="1"/>
            <a:r>
              <a:rPr lang="en-US" dirty="0" smtClean="0"/>
              <a:t>Use PPE: water-impervious gowns, gloves, eyewear</a:t>
            </a:r>
          </a:p>
          <a:p>
            <a:pPr lvl="1"/>
            <a:endParaRPr lang="en-US" dirty="0" smtClean="0"/>
          </a:p>
          <a:p>
            <a:r>
              <a:rPr lang="en-US" dirty="0" smtClean="0"/>
              <a:t>Activated charcoal: </a:t>
            </a:r>
          </a:p>
          <a:p>
            <a:pPr lvl="1"/>
            <a:r>
              <a:rPr lang="en-US" dirty="0" smtClean="0"/>
              <a:t>1g/kg only if airway protected</a:t>
            </a:r>
            <a:endParaRPr lang="en-US" dirty="0"/>
          </a:p>
        </p:txBody>
      </p:sp>
      <p:pic>
        <p:nvPicPr>
          <p:cNvPr id="5" name="Picture 4"/>
          <p:cNvPicPr>
            <a:picLocks noChangeAspect="1"/>
          </p:cNvPicPr>
          <p:nvPr/>
        </p:nvPicPr>
        <p:blipFill>
          <a:blip r:embed="rId3"/>
          <a:stretch>
            <a:fillRect/>
          </a:stretch>
        </p:blipFill>
        <p:spPr>
          <a:xfrm>
            <a:off x="5715000" y="1219200"/>
            <a:ext cx="2819400" cy="2819400"/>
          </a:xfrm>
          <a:prstGeom prst="rect">
            <a:avLst/>
          </a:prstGeom>
        </p:spPr>
      </p:pic>
      <p:pic>
        <p:nvPicPr>
          <p:cNvPr id="6" name="Picture 5"/>
          <p:cNvPicPr>
            <a:picLocks noChangeAspect="1"/>
          </p:cNvPicPr>
          <p:nvPr/>
        </p:nvPicPr>
        <p:blipFill>
          <a:blip r:embed="rId4"/>
          <a:stretch>
            <a:fillRect/>
          </a:stretch>
        </p:blipFill>
        <p:spPr>
          <a:xfrm>
            <a:off x="6019800" y="4191000"/>
            <a:ext cx="2362200" cy="2362200"/>
          </a:xfrm>
          <a:prstGeom prst="rect">
            <a:avLst/>
          </a:prstGeom>
        </p:spPr>
      </p:pic>
    </p:spTree>
    <p:extLst>
      <p:ext uri="{BB962C8B-B14F-4D97-AF65-F5344CB8AC3E}">
        <p14:creationId xmlns:p14="http://schemas.microsoft.com/office/powerpoint/2010/main" val="2573941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the fun part – the antidote(s)</a:t>
            </a:r>
            <a:endParaRPr lang="en-US" dirty="0"/>
          </a:p>
        </p:txBody>
      </p:sp>
      <p:sp>
        <p:nvSpPr>
          <p:cNvPr id="3" name="Content Placeholder 2"/>
          <p:cNvSpPr>
            <a:spLocks noGrp="1"/>
          </p:cNvSpPr>
          <p:nvPr>
            <p:ph idx="1"/>
          </p:nvPr>
        </p:nvSpPr>
        <p:spPr>
          <a:xfrm>
            <a:off x="457200" y="1828800"/>
            <a:ext cx="4572000" cy="4525963"/>
          </a:xfrm>
        </p:spPr>
        <p:txBody>
          <a:bodyPr>
            <a:normAutofit/>
          </a:bodyPr>
          <a:lstStyle/>
          <a:p>
            <a:r>
              <a:rPr lang="en-US" dirty="0" smtClean="0"/>
              <a:t>Cyanide Antidote Kit</a:t>
            </a:r>
          </a:p>
          <a:p>
            <a:pPr lvl="1"/>
            <a:r>
              <a:rPr lang="en-US" dirty="0" smtClean="0"/>
              <a:t>Part 1: Amyl nitrite</a:t>
            </a:r>
          </a:p>
          <a:p>
            <a:pPr lvl="1"/>
            <a:r>
              <a:rPr lang="en-US" dirty="0" smtClean="0"/>
              <a:t>Quick way to cause </a:t>
            </a:r>
            <a:r>
              <a:rPr lang="en-US" dirty="0" err="1" smtClean="0"/>
              <a:t>methemoglobinemia</a:t>
            </a:r>
            <a:r>
              <a:rPr lang="en-US" dirty="0" smtClean="0"/>
              <a:t> if no IV access</a:t>
            </a:r>
          </a:p>
          <a:p>
            <a:pPr lvl="1"/>
            <a:r>
              <a:rPr lang="en-US" dirty="0" smtClean="0"/>
              <a:t>Dose:</a:t>
            </a:r>
          </a:p>
          <a:p>
            <a:pPr lvl="2"/>
            <a:r>
              <a:rPr lang="en-US" dirty="0" smtClean="0"/>
              <a:t>Break 1 ampule, place in front of patient’s mouth – 15 seconds on, 15 seconds off</a:t>
            </a:r>
          </a:p>
          <a:p>
            <a:pPr marL="914400" lvl="2" indent="0">
              <a:buNone/>
            </a:pPr>
            <a:endParaRPr lang="en-US" dirty="0" smtClean="0"/>
          </a:p>
          <a:p>
            <a:pPr lvl="1"/>
            <a:endParaRPr lang="en-US" dirty="0"/>
          </a:p>
        </p:txBody>
      </p:sp>
      <p:pic>
        <p:nvPicPr>
          <p:cNvPr id="4" name="Picture 3"/>
          <p:cNvPicPr>
            <a:picLocks noChangeAspect="1"/>
          </p:cNvPicPr>
          <p:nvPr/>
        </p:nvPicPr>
        <p:blipFill>
          <a:blip r:embed="rId3"/>
          <a:stretch>
            <a:fillRect/>
          </a:stretch>
        </p:blipFill>
        <p:spPr>
          <a:xfrm>
            <a:off x="4953000" y="2362200"/>
            <a:ext cx="4013880" cy="2667000"/>
          </a:xfrm>
          <a:prstGeom prst="rect">
            <a:avLst/>
          </a:prstGeom>
        </p:spPr>
      </p:pic>
    </p:spTree>
    <p:extLst>
      <p:ext uri="{BB962C8B-B14F-4D97-AF65-F5344CB8AC3E}">
        <p14:creationId xmlns:p14="http://schemas.microsoft.com/office/powerpoint/2010/main" val="2121241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Explosion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4447" y="1600200"/>
            <a:ext cx="8055106" cy="4525963"/>
          </a:xfrm>
        </p:spPr>
      </p:pic>
    </p:spTree>
    <p:extLst>
      <p:ext uri="{BB962C8B-B14F-4D97-AF65-F5344CB8AC3E}">
        <p14:creationId xmlns:p14="http://schemas.microsoft.com/office/powerpoint/2010/main" val="2911203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Antidote Kit</a:t>
            </a:r>
            <a:endParaRPr lang="en-US" dirty="0"/>
          </a:p>
        </p:txBody>
      </p:sp>
      <p:sp>
        <p:nvSpPr>
          <p:cNvPr id="3" name="Content Placeholder 2"/>
          <p:cNvSpPr>
            <a:spLocks noGrp="1"/>
          </p:cNvSpPr>
          <p:nvPr>
            <p:ph idx="1"/>
          </p:nvPr>
        </p:nvSpPr>
        <p:spPr>
          <a:xfrm>
            <a:off x="457200" y="1600200"/>
            <a:ext cx="5334000" cy="4525963"/>
          </a:xfrm>
        </p:spPr>
        <p:txBody>
          <a:bodyPr>
            <a:normAutofit/>
          </a:bodyPr>
          <a:lstStyle/>
          <a:p>
            <a:r>
              <a:rPr lang="en-US" dirty="0" smtClean="0"/>
              <a:t>Part 2: sodium nitrite</a:t>
            </a:r>
          </a:p>
          <a:p>
            <a:pPr lvl="1"/>
            <a:r>
              <a:rPr lang="en-US" dirty="0" smtClean="0"/>
              <a:t>Intravenous way to create </a:t>
            </a:r>
            <a:r>
              <a:rPr lang="en-US" dirty="0" err="1" smtClean="0"/>
              <a:t>methemoglobinemia</a:t>
            </a:r>
            <a:r>
              <a:rPr lang="en-US" dirty="0" smtClean="0"/>
              <a:t> (within 30 minutes)</a:t>
            </a:r>
          </a:p>
          <a:p>
            <a:pPr lvl="1"/>
            <a:r>
              <a:rPr lang="en-US" dirty="0" smtClean="0"/>
              <a:t>Europe would use 4-dimethylaminophenol (onset much faster – 5 minutes)</a:t>
            </a:r>
          </a:p>
          <a:p>
            <a:pPr lvl="1"/>
            <a:r>
              <a:rPr lang="en-US" dirty="0" smtClean="0"/>
              <a:t>Dose: 300mg (10ml of 3% solution at 5ml/min)</a:t>
            </a:r>
          </a:p>
        </p:txBody>
      </p:sp>
      <p:pic>
        <p:nvPicPr>
          <p:cNvPr id="4" name="Picture 3"/>
          <p:cNvPicPr>
            <a:picLocks noChangeAspect="1"/>
          </p:cNvPicPr>
          <p:nvPr/>
        </p:nvPicPr>
        <p:blipFill>
          <a:blip r:embed="rId3"/>
          <a:stretch>
            <a:fillRect/>
          </a:stretch>
        </p:blipFill>
        <p:spPr>
          <a:xfrm>
            <a:off x="5638800" y="1981200"/>
            <a:ext cx="3048000" cy="3810000"/>
          </a:xfrm>
          <a:prstGeom prst="rect">
            <a:avLst/>
          </a:prstGeom>
        </p:spPr>
      </p:pic>
    </p:spTree>
    <p:extLst>
      <p:ext uri="{BB962C8B-B14F-4D97-AF65-F5344CB8AC3E}">
        <p14:creationId xmlns:p14="http://schemas.microsoft.com/office/powerpoint/2010/main" val="4087713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Why Do We Want </a:t>
            </a:r>
            <a:r>
              <a:rPr lang="en-US" sz="3600" dirty="0" err="1" smtClean="0"/>
              <a:t>Methemoglobinemia</a:t>
            </a:r>
            <a:r>
              <a:rPr lang="en-US" sz="3600" dirty="0" smtClean="0"/>
              <a:t>?</a:t>
            </a:r>
            <a:endParaRPr lang="en-US" sz="3600" dirty="0"/>
          </a:p>
        </p:txBody>
      </p:sp>
      <p:pic>
        <p:nvPicPr>
          <p:cNvPr id="4" name="Picture 3"/>
          <p:cNvPicPr>
            <a:picLocks noChangeAspect="1"/>
          </p:cNvPicPr>
          <p:nvPr/>
        </p:nvPicPr>
        <p:blipFill>
          <a:blip r:embed="rId3"/>
          <a:stretch>
            <a:fillRect/>
          </a:stretch>
        </p:blipFill>
        <p:spPr>
          <a:xfrm>
            <a:off x="685800" y="1447800"/>
            <a:ext cx="7773064" cy="2781300"/>
          </a:xfrm>
          <a:prstGeom prst="rect">
            <a:avLst/>
          </a:prstGeom>
        </p:spPr>
      </p:pic>
      <p:sp>
        <p:nvSpPr>
          <p:cNvPr id="5" name="TextBox 4"/>
          <p:cNvSpPr txBox="1"/>
          <p:nvPr/>
        </p:nvSpPr>
        <p:spPr>
          <a:xfrm>
            <a:off x="381000" y="4419600"/>
            <a:ext cx="8305800" cy="1938992"/>
          </a:xfrm>
          <a:prstGeom prst="rect">
            <a:avLst/>
          </a:prstGeom>
          <a:noFill/>
        </p:spPr>
        <p:txBody>
          <a:bodyPr wrap="square" rtlCol="0">
            <a:spAutoFit/>
          </a:bodyPr>
          <a:lstStyle/>
          <a:p>
            <a:pPr marL="285750" indent="-285750">
              <a:buFont typeface="Arial"/>
              <a:buChar char="•"/>
            </a:pPr>
            <a:r>
              <a:rPr lang="en-US" sz="2400" dirty="0" smtClean="0"/>
              <a:t>Cyanide preferentially binds to </a:t>
            </a:r>
            <a:r>
              <a:rPr lang="en-US" sz="2400" dirty="0" err="1" smtClean="0"/>
              <a:t>methemoglobin</a:t>
            </a:r>
            <a:r>
              <a:rPr lang="en-US" sz="2400" dirty="0" smtClean="0"/>
              <a:t> instead of cytochrome a3 in the electron transport chain</a:t>
            </a:r>
          </a:p>
          <a:p>
            <a:endParaRPr lang="en-US" sz="2400" dirty="0" smtClean="0"/>
          </a:p>
          <a:p>
            <a:pPr marL="285750" indent="-285750">
              <a:buFont typeface="Arial"/>
              <a:buChar char="•"/>
            </a:pPr>
            <a:r>
              <a:rPr lang="en-US" sz="2400" dirty="0" smtClean="0"/>
              <a:t>Nitrites/</a:t>
            </a:r>
            <a:r>
              <a:rPr lang="en-US" sz="2400" dirty="0" err="1"/>
              <a:t>m</a:t>
            </a:r>
            <a:r>
              <a:rPr lang="en-US" sz="2400" dirty="0" err="1" smtClean="0"/>
              <a:t>ethemoglobinemia</a:t>
            </a:r>
            <a:r>
              <a:rPr lang="en-US" sz="2400" dirty="0" smtClean="0"/>
              <a:t> is contraindicated in other </a:t>
            </a:r>
            <a:r>
              <a:rPr lang="en-US" sz="2400" dirty="0" err="1" smtClean="0"/>
              <a:t>hemoglobinopathies</a:t>
            </a:r>
            <a:r>
              <a:rPr lang="en-US" sz="2400" dirty="0" smtClean="0"/>
              <a:t>, i.e. carbon monoxide poisonings</a:t>
            </a:r>
            <a:endParaRPr lang="en-US" sz="2400" dirty="0"/>
          </a:p>
        </p:txBody>
      </p:sp>
    </p:spTree>
    <p:extLst>
      <p:ext uri="{BB962C8B-B14F-4D97-AF65-F5344CB8AC3E}">
        <p14:creationId xmlns:p14="http://schemas.microsoft.com/office/powerpoint/2010/main" val="29726656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Antidote Kit</a:t>
            </a:r>
            <a:endParaRPr lang="en-US" dirty="0"/>
          </a:p>
        </p:txBody>
      </p:sp>
      <p:sp>
        <p:nvSpPr>
          <p:cNvPr id="3" name="Content Placeholder 2"/>
          <p:cNvSpPr>
            <a:spLocks noGrp="1"/>
          </p:cNvSpPr>
          <p:nvPr>
            <p:ph idx="1"/>
          </p:nvPr>
        </p:nvSpPr>
        <p:spPr>
          <a:xfrm>
            <a:off x="457200" y="1600200"/>
            <a:ext cx="4724400" cy="4525963"/>
          </a:xfrm>
        </p:spPr>
        <p:txBody>
          <a:bodyPr/>
          <a:lstStyle/>
          <a:p>
            <a:r>
              <a:rPr lang="en-US" dirty="0" smtClean="0"/>
              <a:t>Part 3: sodium thiosulfate</a:t>
            </a:r>
          </a:p>
          <a:p>
            <a:pPr lvl="1"/>
            <a:r>
              <a:rPr lang="en-US" dirty="0" smtClean="0"/>
              <a:t>Is the sulfur donor in the </a:t>
            </a:r>
            <a:r>
              <a:rPr lang="en-US" dirty="0" err="1" smtClean="0"/>
              <a:t>rhodanese</a:t>
            </a:r>
            <a:r>
              <a:rPr lang="en-US" dirty="0" smtClean="0"/>
              <a:t> reaction</a:t>
            </a:r>
          </a:p>
          <a:p>
            <a:pPr lvl="1"/>
            <a:r>
              <a:rPr lang="en-US" dirty="0" smtClean="0"/>
              <a:t>Forms </a:t>
            </a:r>
            <a:r>
              <a:rPr lang="en-US" dirty="0" err="1" smtClean="0"/>
              <a:t>thiocyanate</a:t>
            </a:r>
            <a:r>
              <a:rPr lang="en-US" dirty="0"/>
              <a:t> </a:t>
            </a:r>
            <a:r>
              <a:rPr lang="en-US" dirty="0" smtClean="0"/>
              <a:t>which has low toxicity and is </a:t>
            </a:r>
            <a:r>
              <a:rPr lang="en-US" dirty="0" err="1" smtClean="0"/>
              <a:t>renally</a:t>
            </a:r>
            <a:r>
              <a:rPr lang="en-US" dirty="0" smtClean="0"/>
              <a:t> cleared</a:t>
            </a:r>
          </a:p>
          <a:p>
            <a:pPr lvl="1"/>
            <a:r>
              <a:rPr lang="en-US" dirty="0" smtClean="0"/>
              <a:t>Dose: 12.5g (50ml of 25% solution</a:t>
            </a:r>
            <a:endParaRPr lang="en-US" dirty="0"/>
          </a:p>
        </p:txBody>
      </p:sp>
      <p:pic>
        <p:nvPicPr>
          <p:cNvPr id="4" name="Picture 2" descr="C:\Users\davema\Desktop\Thailand Lectures\rhodane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47800"/>
            <a:ext cx="2895600" cy="2694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05600" y="3657600"/>
            <a:ext cx="1828800" cy="461665"/>
          </a:xfrm>
          <a:prstGeom prst="rect">
            <a:avLst/>
          </a:prstGeom>
          <a:noFill/>
        </p:spPr>
        <p:txBody>
          <a:bodyPr wrap="square" rtlCol="0">
            <a:spAutoFit/>
          </a:bodyPr>
          <a:lstStyle/>
          <a:p>
            <a:r>
              <a:rPr lang="en-US" sz="1200" dirty="0" err="1" smtClean="0"/>
              <a:t>Crit</a:t>
            </a:r>
            <a:r>
              <a:rPr lang="en-US" sz="1200" dirty="0" smtClean="0"/>
              <a:t> Care Nurse. 2011 Feb;31(1):72-81</a:t>
            </a:r>
            <a:endParaRPr lang="en-US" sz="1200" dirty="0"/>
          </a:p>
        </p:txBody>
      </p:sp>
      <p:pic>
        <p:nvPicPr>
          <p:cNvPr id="6" name="Picture 5"/>
          <p:cNvPicPr>
            <a:picLocks noChangeAspect="1"/>
          </p:cNvPicPr>
          <p:nvPr/>
        </p:nvPicPr>
        <p:blipFill>
          <a:blip r:embed="rId4"/>
          <a:stretch>
            <a:fillRect/>
          </a:stretch>
        </p:blipFill>
        <p:spPr>
          <a:xfrm>
            <a:off x="6096000" y="4191000"/>
            <a:ext cx="1828800" cy="2430779"/>
          </a:xfrm>
          <a:prstGeom prst="rect">
            <a:avLst/>
          </a:prstGeom>
        </p:spPr>
      </p:pic>
    </p:spTree>
    <p:extLst>
      <p:ext uri="{BB962C8B-B14F-4D97-AF65-F5344CB8AC3E}">
        <p14:creationId xmlns:p14="http://schemas.microsoft.com/office/powerpoint/2010/main" val="3490711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New Kid on the Block</a:t>
            </a:r>
            <a:endParaRPr lang="en-US" dirty="0"/>
          </a:p>
        </p:txBody>
      </p:sp>
      <p:sp>
        <p:nvSpPr>
          <p:cNvPr id="3" name="Content Placeholder 2"/>
          <p:cNvSpPr>
            <a:spLocks noGrp="1"/>
          </p:cNvSpPr>
          <p:nvPr>
            <p:ph idx="1"/>
          </p:nvPr>
        </p:nvSpPr>
        <p:spPr>
          <a:xfrm>
            <a:off x="457200" y="1600200"/>
            <a:ext cx="4267200" cy="4525963"/>
          </a:xfrm>
        </p:spPr>
        <p:txBody>
          <a:bodyPr/>
          <a:lstStyle/>
          <a:p>
            <a:r>
              <a:rPr lang="en-US" dirty="0" err="1" smtClean="0"/>
              <a:t>Hydroxocobalamin</a:t>
            </a:r>
            <a:r>
              <a:rPr lang="en-US" dirty="0" smtClean="0"/>
              <a:t> (</a:t>
            </a:r>
            <a:r>
              <a:rPr lang="en-US" dirty="0" err="1" smtClean="0"/>
              <a:t>Cyanokit</a:t>
            </a:r>
            <a:r>
              <a:rPr lang="en-US" dirty="0" smtClean="0"/>
              <a:t>)</a:t>
            </a:r>
          </a:p>
          <a:p>
            <a:pPr lvl="1"/>
            <a:r>
              <a:rPr lang="en-US" dirty="0" smtClean="0"/>
              <a:t>Huge molecule with a central cobalt that chelates cyanide </a:t>
            </a:r>
          </a:p>
          <a:p>
            <a:pPr lvl="1"/>
            <a:r>
              <a:rPr lang="en-US" dirty="0" smtClean="0"/>
              <a:t>Forms </a:t>
            </a:r>
            <a:r>
              <a:rPr lang="en-US" dirty="0" err="1" smtClean="0"/>
              <a:t>cyanocobalamin</a:t>
            </a:r>
            <a:r>
              <a:rPr lang="en-US" dirty="0" smtClean="0"/>
              <a:t> (vitamin B12)</a:t>
            </a:r>
          </a:p>
          <a:p>
            <a:pPr lvl="1"/>
            <a:r>
              <a:rPr lang="en-US" dirty="0" smtClean="0"/>
              <a:t>Dose: 5g (in 250ml)</a:t>
            </a:r>
          </a:p>
          <a:p>
            <a:pPr lvl="2"/>
            <a:r>
              <a:rPr lang="en-US" dirty="0" smtClean="0"/>
              <a:t>Intravenous only</a:t>
            </a:r>
            <a:endParaRPr lang="en-US" dirty="0"/>
          </a:p>
        </p:txBody>
      </p:sp>
      <p:pic>
        <p:nvPicPr>
          <p:cNvPr id="4" name="Picture 3"/>
          <p:cNvPicPr>
            <a:picLocks noChangeAspect="1"/>
          </p:cNvPicPr>
          <p:nvPr/>
        </p:nvPicPr>
        <p:blipFill>
          <a:blip r:embed="rId3"/>
          <a:stretch>
            <a:fillRect/>
          </a:stretch>
        </p:blipFill>
        <p:spPr>
          <a:xfrm>
            <a:off x="4800600" y="1524000"/>
            <a:ext cx="3996469" cy="1993900"/>
          </a:xfrm>
          <a:prstGeom prst="rect">
            <a:avLst/>
          </a:prstGeom>
        </p:spPr>
      </p:pic>
      <p:pic>
        <p:nvPicPr>
          <p:cNvPr id="5" name="Picture 4"/>
          <p:cNvPicPr>
            <a:picLocks noChangeAspect="1"/>
          </p:cNvPicPr>
          <p:nvPr/>
        </p:nvPicPr>
        <p:blipFill>
          <a:blip r:embed="rId4"/>
          <a:stretch>
            <a:fillRect/>
          </a:stretch>
        </p:blipFill>
        <p:spPr>
          <a:xfrm>
            <a:off x="5029200" y="3657600"/>
            <a:ext cx="3581400" cy="2688438"/>
          </a:xfrm>
          <a:prstGeom prst="rect">
            <a:avLst/>
          </a:prstGeom>
        </p:spPr>
      </p:pic>
    </p:spTree>
    <p:extLst>
      <p:ext uri="{BB962C8B-B14F-4D97-AF65-F5344CB8AC3E}">
        <p14:creationId xmlns:p14="http://schemas.microsoft.com/office/powerpoint/2010/main" val="4016665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Hydroxocobalamin</a:t>
            </a:r>
            <a:endParaRPr lang="en-US" dirty="0"/>
          </a:p>
        </p:txBody>
      </p:sp>
      <p:sp>
        <p:nvSpPr>
          <p:cNvPr id="3" name="Content Placeholder 2"/>
          <p:cNvSpPr>
            <a:spLocks noGrp="1"/>
          </p:cNvSpPr>
          <p:nvPr>
            <p:ph idx="1"/>
          </p:nvPr>
        </p:nvSpPr>
        <p:spPr>
          <a:xfrm>
            <a:off x="457200" y="1600200"/>
            <a:ext cx="4572000" cy="5105400"/>
          </a:xfrm>
        </p:spPr>
        <p:txBody>
          <a:bodyPr>
            <a:normAutofit fontScale="77500" lnSpcReduction="20000"/>
          </a:bodyPr>
          <a:lstStyle/>
          <a:p>
            <a:r>
              <a:rPr lang="en-US" dirty="0" smtClean="0"/>
              <a:t>Causes reddish discoloration of skin and all body fluids</a:t>
            </a:r>
          </a:p>
          <a:p>
            <a:pPr lvl="1"/>
            <a:r>
              <a:rPr lang="en-US" dirty="0" smtClean="0"/>
              <a:t>Usually lasts 12hours to several days</a:t>
            </a:r>
          </a:p>
          <a:p>
            <a:pPr marL="457200" lvl="1" indent="0">
              <a:buNone/>
            </a:pPr>
            <a:endParaRPr lang="en-US" dirty="0" smtClean="0"/>
          </a:p>
          <a:p>
            <a:r>
              <a:rPr lang="en-US" dirty="0" smtClean="0"/>
              <a:t>Color interferes with colorimetric labs</a:t>
            </a:r>
          </a:p>
          <a:p>
            <a:pPr lvl="1"/>
            <a:r>
              <a:rPr lang="en-US" dirty="0" smtClean="0"/>
              <a:t>Including carbon monoxide concentrations</a:t>
            </a:r>
          </a:p>
          <a:p>
            <a:pPr lvl="1"/>
            <a:r>
              <a:rPr lang="en-US" dirty="0" smtClean="0"/>
              <a:t>Try to draw blood prior to initiating</a:t>
            </a:r>
          </a:p>
          <a:p>
            <a:pPr marL="457200" lvl="1" indent="0">
              <a:buNone/>
            </a:pPr>
            <a:endParaRPr lang="en-US" dirty="0" smtClean="0"/>
          </a:p>
          <a:p>
            <a:r>
              <a:rPr lang="en-US" dirty="0" smtClean="0"/>
              <a:t>Also can alarm the dialysis blood leak detector</a:t>
            </a:r>
          </a:p>
          <a:p>
            <a:pPr lvl="1"/>
            <a:r>
              <a:rPr lang="en-US" dirty="0" smtClean="0"/>
              <a:t>Dialysate will also turn red</a:t>
            </a:r>
            <a:endParaRPr lang="en-US" dirty="0"/>
          </a:p>
        </p:txBody>
      </p:sp>
      <p:pic>
        <p:nvPicPr>
          <p:cNvPr id="4" name="Picture 3"/>
          <p:cNvPicPr>
            <a:picLocks noChangeAspect="1"/>
          </p:cNvPicPr>
          <p:nvPr/>
        </p:nvPicPr>
        <p:blipFill>
          <a:blip r:embed="rId3"/>
          <a:stretch>
            <a:fillRect/>
          </a:stretch>
        </p:blipFill>
        <p:spPr>
          <a:xfrm>
            <a:off x="5029200" y="1905000"/>
            <a:ext cx="3959920" cy="3809999"/>
          </a:xfrm>
          <a:prstGeom prst="rect">
            <a:avLst/>
          </a:prstGeom>
        </p:spPr>
      </p:pic>
    </p:spTree>
    <p:extLst>
      <p:ext uri="{BB962C8B-B14F-4D97-AF65-F5344CB8AC3E}">
        <p14:creationId xmlns:p14="http://schemas.microsoft.com/office/powerpoint/2010/main" val="619717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Hydroxocobalamin</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t>Also chelates nitric oxide – causes vasoconstriction and increase in blood pressure</a:t>
            </a:r>
          </a:p>
          <a:p>
            <a:pPr lvl="1"/>
            <a:r>
              <a:rPr lang="en-US" dirty="0" smtClean="0"/>
              <a:t>Can use to monitor treatment response</a:t>
            </a:r>
          </a:p>
          <a:p>
            <a:pPr marL="457200" lvl="1" indent="0">
              <a:buNone/>
            </a:pPr>
            <a:endParaRPr lang="en-US" dirty="0" smtClean="0"/>
          </a:p>
          <a:p>
            <a:r>
              <a:rPr lang="en-US" dirty="0" smtClean="0"/>
              <a:t>In massive exposures 5g may not be enough to chelate all cyanide</a:t>
            </a:r>
          </a:p>
          <a:p>
            <a:pPr lvl="1"/>
            <a:r>
              <a:rPr lang="en-US" dirty="0" smtClean="0"/>
              <a:t>OK to give a second 5g dose if first dose insufficient</a:t>
            </a:r>
          </a:p>
          <a:p>
            <a:pPr marL="457200" lvl="1" indent="0">
              <a:buNone/>
            </a:pPr>
            <a:endParaRPr lang="en-US" dirty="0"/>
          </a:p>
        </p:txBody>
      </p:sp>
    </p:spTree>
    <p:extLst>
      <p:ext uri="{BB962C8B-B14F-4D97-AF65-F5344CB8AC3E}">
        <p14:creationId xmlns:p14="http://schemas.microsoft.com/office/powerpoint/2010/main" val="3574156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Therapies</a:t>
            </a:r>
            <a:endParaRPr lang="en-US" dirty="0"/>
          </a:p>
        </p:txBody>
      </p:sp>
      <p:sp>
        <p:nvSpPr>
          <p:cNvPr id="3" name="Content Placeholder 2"/>
          <p:cNvSpPr>
            <a:spLocks noGrp="1"/>
          </p:cNvSpPr>
          <p:nvPr>
            <p:ph idx="1"/>
          </p:nvPr>
        </p:nvSpPr>
        <p:spPr>
          <a:xfrm>
            <a:off x="457200" y="1371600"/>
            <a:ext cx="4191000" cy="5181600"/>
          </a:xfrm>
        </p:spPr>
        <p:txBody>
          <a:bodyPr>
            <a:normAutofit fontScale="92500" lnSpcReduction="20000"/>
          </a:bodyPr>
          <a:lstStyle/>
          <a:p>
            <a:r>
              <a:rPr lang="en-US" dirty="0" err="1" smtClean="0"/>
              <a:t>Cobinamide</a:t>
            </a:r>
            <a:r>
              <a:rPr lang="en-US" dirty="0" smtClean="0"/>
              <a:t> is a precursor to </a:t>
            </a:r>
            <a:r>
              <a:rPr lang="en-US" dirty="0" err="1" smtClean="0"/>
              <a:t>cobalamin</a:t>
            </a:r>
            <a:endParaRPr lang="en-US" dirty="0" smtClean="0"/>
          </a:p>
          <a:p>
            <a:pPr marL="0" indent="0">
              <a:buNone/>
            </a:pPr>
            <a:endParaRPr lang="en-US" dirty="0" smtClean="0"/>
          </a:p>
          <a:p>
            <a:r>
              <a:rPr lang="en-US" dirty="0" smtClean="0"/>
              <a:t>Has a much greater affinity for cyanide compared to </a:t>
            </a:r>
            <a:r>
              <a:rPr lang="en-US" dirty="0" err="1" smtClean="0"/>
              <a:t>cobalamin</a:t>
            </a:r>
            <a:endParaRPr lang="en-US" dirty="0" smtClean="0"/>
          </a:p>
          <a:p>
            <a:pPr lvl="1"/>
            <a:r>
              <a:rPr lang="en-US" dirty="0" smtClean="0"/>
              <a:t>Only investigational at this time</a:t>
            </a:r>
          </a:p>
          <a:p>
            <a:pPr lvl="1"/>
            <a:r>
              <a:rPr lang="en-US" dirty="0" smtClean="0"/>
              <a:t>Potential huge advantage is its smaller volume</a:t>
            </a:r>
          </a:p>
          <a:p>
            <a:pPr lvl="2"/>
            <a:r>
              <a:rPr lang="en-US" dirty="0" smtClean="0"/>
              <a:t>Can give it intramuscular which is key for mass casualty events!</a:t>
            </a:r>
            <a:endParaRPr lang="en-US" dirty="0"/>
          </a:p>
        </p:txBody>
      </p:sp>
      <p:pic>
        <p:nvPicPr>
          <p:cNvPr id="4" name="Picture 3"/>
          <p:cNvPicPr>
            <a:picLocks noChangeAspect="1"/>
          </p:cNvPicPr>
          <p:nvPr/>
        </p:nvPicPr>
        <p:blipFill>
          <a:blip r:embed="rId3"/>
          <a:stretch>
            <a:fillRect/>
          </a:stretch>
        </p:blipFill>
        <p:spPr>
          <a:xfrm>
            <a:off x="5486400" y="1524000"/>
            <a:ext cx="2789243" cy="4980163"/>
          </a:xfrm>
          <a:prstGeom prst="rect">
            <a:avLst/>
          </a:prstGeom>
        </p:spPr>
      </p:pic>
    </p:spTree>
    <p:extLst>
      <p:ext uri="{BB962C8B-B14F-4D97-AF65-F5344CB8AC3E}">
        <p14:creationId xmlns:p14="http://schemas.microsoft.com/office/powerpoint/2010/main" val="754874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Summary</a:t>
            </a:r>
            <a:endParaRPr lang="en-US" dirty="0"/>
          </a:p>
        </p:txBody>
      </p:sp>
      <p:sp>
        <p:nvSpPr>
          <p:cNvPr id="3" name="Content Placeholder 2"/>
          <p:cNvSpPr>
            <a:spLocks noGrp="1"/>
          </p:cNvSpPr>
          <p:nvPr>
            <p:ph idx="1"/>
          </p:nvPr>
        </p:nvSpPr>
        <p:spPr/>
        <p:txBody>
          <a:bodyPr/>
          <a:lstStyle/>
          <a:p>
            <a:r>
              <a:rPr lang="en-US" dirty="0" smtClean="0"/>
              <a:t>High index of suspicion</a:t>
            </a:r>
          </a:p>
          <a:p>
            <a:r>
              <a:rPr lang="en-US" dirty="0" smtClean="0"/>
              <a:t>Know the high risk patient </a:t>
            </a:r>
          </a:p>
          <a:p>
            <a:r>
              <a:rPr lang="en-US" dirty="0" smtClean="0"/>
              <a:t>Know the initial lab abnormalities</a:t>
            </a:r>
          </a:p>
          <a:p>
            <a:r>
              <a:rPr lang="en-US" dirty="0" smtClean="0"/>
              <a:t>Know what antidote your hospital stocks and its side effect</a:t>
            </a:r>
          </a:p>
          <a:p>
            <a:r>
              <a:rPr lang="en-US" dirty="0" smtClean="0"/>
              <a:t>Keep an eye out for future therapies</a:t>
            </a:r>
            <a:endParaRPr lang="en-US" dirty="0"/>
          </a:p>
        </p:txBody>
      </p:sp>
    </p:spTree>
    <p:extLst>
      <p:ext uri="{BB962C8B-B14F-4D97-AF65-F5344CB8AC3E}">
        <p14:creationId xmlns:p14="http://schemas.microsoft.com/office/powerpoint/2010/main" val="884367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0"/>
            <a:ext cx="8229600" cy="1143000"/>
          </a:xfrm>
        </p:spPr>
        <p:txBody>
          <a:bodyPr/>
          <a:lstStyle/>
          <a:p>
            <a:r>
              <a:rPr lang="en-US" dirty="0" smtClean="0"/>
              <a:t>Questions?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9772650"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048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Cyanide Explosion</a:t>
            </a:r>
            <a:endParaRPr lang="en-US" dirty="0"/>
          </a:p>
        </p:txBody>
      </p:sp>
    </p:spTree>
    <p:extLst>
      <p:ext uri="{BB962C8B-B14F-4D97-AF65-F5344CB8AC3E}">
        <p14:creationId xmlns:p14="http://schemas.microsoft.com/office/powerpoint/2010/main" val="2726476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Chemical Structure</a:t>
            </a:r>
            <a:endParaRPr lang="en-US" dirty="0">
              <a:solidFill>
                <a:schemeClr val="bg1"/>
              </a:solidFill>
            </a:endParaRPr>
          </a:p>
        </p:txBody>
      </p:sp>
      <p:sp>
        <p:nvSpPr>
          <p:cNvPr id="4" name="Text Placeholder 3"/>
          <p:cNvSpPr>
            <a:spLocks noGrp="1"/>
          </p:cNvSpPr>
          <p:nvPr>
            <p:ph type="body" idx="1"/>
          </p:nvPr>
        </p:nvSpPr>
        <p:spPr/>
        <p:txBody>
          <a:bodyPr/>
          <a:lstStyle/>
          <a:p>
            <a:r>
              <a:rPr lang="en-US" dirty="0" smtClean="0">
                <a:solidFill>
                  <a:schemeClr val="bg1"/>
                </a:solidFill>
              </a:rPr>
              <a:t>Cyanide</a:t>
            </a:r>
            <a:endParaRPr lang="en-US" dirty="0">
              <a:solidFill>
                <a:schemeClr val="bg1"/>
              </a:solidFill>
            </a:endParaRP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0" y="3352800"/>
            <a:ext cx="2597753" cy="2057400"/>
          </a:xfrm>
        </p:spPr>
      </p:pic>
      <p:sp>
        <p:nvSpPr>
          <p:cNvPr id="6" name="Text Placeholder 5"/>
          <p:cNvSpPr>
            <a:spLocks noGrp="1"/>
          </p:cNvSpPr>
          <p:nvPr>
            <p:ph type="body" sz="quarter" idx="3"/>
          </p:nvPr>
        </p:nvSpPr>
        <p:spPr/>
        <p:txBody>
          <a:bodyPr/>
          <a:lstStyle/>
          <a:p>
            <a:r>
              <a:rPr lang="en-US" dirty="0" smtClean="0">
                <a:solidFill>
                  <a:schemeClr val="bg1"/>
                </a:solidFill>
              </a:rPr>
              <a:t>Nitrile (acrylonitrile)</a:t>
            </a:r>
            <a:endParaRPr lang="en-US" dirty="0">
              <a:solidFill>
                <a:schemeClr val="bg1"/>
              </a:solidFill>
            </a:endParaRPr>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334000" y="2590800"/>
            <a:ext cx="2465759" cy="533400"/>
          </a:xfrm>
        </p:spPr>
      </p:pic>
      <p:sp>
        <p:nvSpPr>
          <p:cNvPr id="10" name="TextBox 9"/>
          <p:cNvSpPr txBox="1"/>
          <p:nvPr/>
        </p:nvSpPr>
        <p:spPr>
          <a:xfrm>
            <a:off x="5190836" y="5638800"/>
            <a:ext cx="3276600" cy="923330"/>
          </a:xfrm>
          <a:prstGeom prst="rect">
            <a:avLst/>
          </a:prstGeom>
          <a:noFill/>
        </p:spPr>
        <p:txBody>
          <a:bodyPr wrap="square" rtlCol="0">
            <a:spAutoFit/>
          </a:bodyPr>
          <a:lstStyle/>
          <a:p>
            <a:r>
              <a:rPr lang="en-US" dirty="0" smtClean="0">
                <a:solidFill>
                  <a:schemeClr val="bg1"/>
                </a:solidFill>
              </a:rPr>
              <a:t>Used as a monomer in manufacturing plastics and rubbers (</a:t>
            </a:r>
            <a:r>
              <a:rPr lang="en-US" dirty="0" err="1" smtClean="0">
                <a:solidFill>
                  <a:schemeClr val="bg1"/>
                </a:solidFill>
              </a:rPr>
              <a:t>ie</a:t>
            </a:r>
            <a:r>
              <a:rPr lang="en-US" dirty="0" smtClean="0">
                <a:solidFill>
                  <a:schemeClr val="bg1"/>
                </a:solidFill>
              </a:rPr>
              <a:t>. </a:t>
            </a:r>
            <a:r>
              <a:rPr lang="en-US" dirty="0" err="1" smtClean="0">
                <a:solidFill>
                  <a:schemeClr val="bg1"/>
                </a:solidFill>
              </a:rPr>
              <a:t>Polyacrylonitrile</a:t>
            </a:r>
            <a:r>
              <a:rPr lang="en-US" dirty="0" smtClean="0">
                <a:solidFill>
                  <a:schemeClr val="bg1"/>
                </a:solidFill>
              </a:rPr>
              <a:t>)</a:t>
            </a:r>
            <a:endParaRPr lang="en-US" dirty="0">
              <a:solidFill>
                <a:schemeClr val="bg1"/>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286000"/>
            <a:ext cx="1242574" cy="2819400"/>
          </a:xfrm>
          <a:prstGeom prst="rect">
            <a:avLst/>
          </a:prstGeom>
        </p:spPr>
      </p:pic>
      <p:sp>
        <p:nvSpPr>
          <p:cNvPr id="13" name="TextBox 12"/>
          <p:cNvSpPr txBox="1"/>
          <p:nvPr/>
        </p:nvSpPr>
        <p:spPr>
          <a:xfrm>
            <a:off x="533400" y="5257800"/>
            <a:ext cx="3886200" cy="923330"/>
          </a:xfrm>
          <a:prstGeom prst="rect">
            <a:avLst/>
          </a:prstGeom>
          <a:noFill/>
        </p:spPr>
        <p:txBody>
          <a:bodyPr wrap="square" rtlCol="0">
            <a:spAutoFit/>
          </a:bodyPr>
          <a:lstStyle/>
          <a:p>
            <a:r>
              <a:rPr lang="en-US" dirty="0" smtClean="0">
                <a:solidFill>
                  <a:schemeClr val="bg1"/>
                </a:solidFill>
              </a:rPr>
              <a:t>Can come as hydrogen cyanide (HCN; gas or liquid) or various salts (</a:t>
            </a:r>
            <a:r>
              <a:rPr lang="en-US" dirty="0" err="1" smtClean="0">
                <a:solidFill>
                  <a:schemeClr val="bg1"/>
                </a:solidFill>
              </a:rPr>
              <a:t>ie</a:t>
            </a:r>
            <a:r>
              <a:rPr lang="en-US" dirty="0" smtClean="0">
                <a:solidFill>
                  <a:schemeClr val="bg1"/>
                </a:solidFill>
              </a:rPr>
              <a:t>. Potassium cyanide)</a:t>
            </a:r>
            <a:endParaRPr lang="en-US" dirty="0">
              <a:solidFill>
                <a:schemeClr val="bg1"/>
              </a:solidFill>
            </a:endParaRPr>
          </a:p>
        </p:txBody>
      </p:sp>
    </p:spTree>
    <p:extLst>
      <p:ext uri="{BB962C8B-B14F-4D97-AF65-F5344CB8AC3E}">
        <p14:creationId xmlns:p14="http://schemas.microsoft.com/office/powerpoint/2010/main" val="3357772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Cyanide</a:t>
            </a:r>
            <a:endParaRPr lang="en-US" dirty="0"/>
          </a:p>
        </p:txBody>
      </p:sp>
      <p:sp>
        <p:nvSpPr>
          <p:cNvPr id="3" name="Text Placeholder 2"/>
          <p:cNvSpPr>
            <a:spLocks noGrp="1"/>
          </p:cNvSpPr>
          <p:nvPr>
            <p:ph type="body" idx="1"/>
          </p:nvPr>
        </p:nvSpPr>
        <p:spPr/>
        <p:txBody>
          <a:bodyPr/>
          <a:lstStyle/>
          <a:p>
            <a:r>
              <a:rPr lang="en-US" dirty="0" smtClean="0"/>
              <a:t>Smoke Inhalation</a:t>
            </a:r>
            <a:endParaRPr lang="en-US" dirty="0"/>
          </a:p>
        </p:txBody>
      </p:sp>
      <p:sp>
        <p:nvSpPr>
          <p:cNvPr id="4" name="Content Placeholder 3"/>
          <p:cNvSpPr>
            <a:spLocks noGrp="1"/>
          </p:cNvSpPr>
          <p:nvPr>
            <p:ph sz="half" idx="2"/>
          </p:nvPr>
        </p:nvSpPr>
        <p:spPr>
          <a:xfrm>
            <a:off x="457200" y="2286000"/>
            <a:ext cx="4040188" cy="3951288"/>
          </a:xfrm>
        </p:spPr>
        <p:txBody>
          <a:bodyPr/>
          <a:lstStyle/>
          <a:p>
            <a:r>
              <a:rPr lang="en-US" dirty="0" smtClean="0"/>
              <a:t>Combustion of many household products</a:t>
            </a:r>
          </a:p>
          <a:p>
            <a:pPr lvl="1"/>
            <a:r>
              <a:rPr lang="en-US" dirty="0" smtClean="0"/>
              <a:t>Wool</a:t>
            </a:r>
          </a:p>
          <a:p>
            <a:pPr lvl="1"/>
            <a:r>
              <a:rPr lang="en-US" dirty="0" smtClean="0"/>
              <a:t>Silk</a:t>
            </a:r>
          </a:p>
          <a:p>
            <a:pPr lvl="1"/>
            <a:r>
              <a:rPr lang="en-US" dirty="0" smtClean="0"/>
              <a:t>Synthetic rubber</a:t>
            </a:r>
          </a:p>
          <a:p>
            <a:pPr lvl="1"/>
            <a:r>
              <a:rPr lang="en-US" dirty="0" smtClean="0"/>
              <a:t>Polyurethane products</a:t>
            </a:r>
          </a:p>
          <a:p>
            <a:pPr lvl="1"/>
            <a:endParaRPr lang="en-US" dirty="0"/>
          </a:p>
          <a:p>
            <a:pPr lvl="2"/>
            <a:r>
              <a:rPr lang="en-US" sz="2000" dirty="0" smtClean="0"/>
              <a:t>all release cyanide upon burning</a:t>
            </a:r>
            <a:endParaRPr lang="en-US" sz="2000" dirty="0"/>
          </a:p>
        </p:txBody>
      </p:sp>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2590800"/>
            <a:ext cx="4041775" cy="2705651"/>
          </a:xfrm>
        </p:spPr>
      </p:pic>
      <p:sp>
        <p:nvSpPr>
          <p:cNvPr id="8" name="Text Placeholder 7"/>
          <p:cNvSpPr>
            <a:spLocks noGrp="1"/>
          </p:cNvSpPr>
          <p:nvPr>
            <p:ph type="body" sz="quarter" idx="3"/>
          </p:nvPr>
        </p:nvSpPr>
        <p:spPr>
          <a:xfrm>
            <a:off x="4648200" y="1752600"/>
            <a:ext cx="4041775" cy="639762"/>
          </a:xfrm>
        </p:spPr>
        <p:txBody>
          <a:bodyPr/>
          <a:lstStyle/>
          <a:p>
            <a:pPr algn="ctr"/>
            <a:r>
              <a:rPr lang="en-US" dirty="0" smtClean="0"/>
              <a:t>House fires</a:t>
            </a:r>
            <a:endParaRPr lang="en-US" dirty="0"/>
          </a:p>
        </p:txBody>
      </p:sp>
    </p:spTree>
    <p:extLst>
      <p:ext uri="{BB962C8B-B14F-4D97-AF65-F5344CB8AC3E}">
        <p14:creationId xmlns:p14="http://schemas.microsoft.com/office/powerpoint/2010/main" val="582668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Cyanide</a:t>
            </a:r>
            <a:endParaRPr lang="en-US" dirty="0"/>
          </a:p>
        </p:txBody>
      </p:sp>
      <p:sp>
        <p:nvSpPr>
          <p:cNvPr id="3" name="Text Placeholder 2"/>
          <p:cNvSpPr>
            <a:spLocks noGrp="1"/>
          </p:cNvSpPr>
          <p:nvPr>
            <p:ph type="body" idx="1"/>
          </p:nvPr>
        </p:nvSpPr>
        <p:spPr/>
        <p:txBody>
          <a:bodyPr/>
          <a:lstStyle/>
          <a:p>
            <a:r>
              <a:rPr lang="en-US" dirty="0" smtClean="0"/>
              <a:t>Industrial Accidents</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Highly reactive CN</a:t>
            </a:r>
            <a:r>
              <a:rPr lang="en-US" baseline="30000" dirty="0" smtClean="0"/>
              <a:t>- </a:t>
            </a:r>
            <a:r>
              <a:rPr lang="en-US" dirty="0" smtClean="0"/>
              <a:t>useful in a host of chemical/manufacturing processes</a:t>
            </a:r>
          </a:p>
          <a:p>
            <a:r>
              <a:rPr lang="en-US" dirty="0" smtClean="0"/>
              <a:t>Gold and silver extraction</a:t>
            </a:r>
          </a:p>
          <a:p>
            <a:r>
              <a:rPr lang="en-US" dirty="0" smtClean="0"/>
              <a:t>Recycling of photographic materials</a:t>
            </a:r>
          </a:p>
          <a:p>
            <a:r>
              <a:rPr lang="en-US" dirty="0" smtClean="0"/>
              <a:t>Producers of plastics, pigments, and dyes</a:t>
            </a:r>
          </a:p>
          <a:p>
            <a:r>
              <a:rPr lang="en-US" dirty="0" smtClean="0"/>
              <a:t>Also used as fumigant pesticides</a:t>
            </a:r>
            <a:endParaRPr lang="en-US" dirty="0"/>
          </a:p>
        </p:txBody>
      </p:sp>
      <p:sp>
        <p:nvSpPr>
          <p:cNvPr id="5" name="Text Placeholder 4"/>
          <p:cNvSpPr>
            <a:spLocks noGrp="1"/>
          </p:cNvSpPr>
          <p:nvPr>
            <p:ph type="body" sz="quarter" idx="3"/>
          </p:nvPr>
        </p:nvSpPr>
        <p:spPr/>
        <p:txBody>
          <a:bodyPr/>
          <a:lstStyle/>
          <a:p>
            <a:r>
              <a:rPr lang="en-US" dirty="0" err="1" smtClean="0"/>
              <a:t>Chatree</a:t>
            </a:r>
            <a:r>
              <a:rPr lang="en-US" dirty="0" smtClean="0"/>
              <a:t> Gold Mine, </a:t>
            </a:r>
            <a:r>
              <a:rPr lang="en-US" dirty="0" err="1" smtClean="0"/>
              <a:t>Phichit</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235200"/>
            <a:ext cx="4219574" cy="4013200"/>
          </a:xfrm>
          <a:prstGeom prst="rect">
            <a:avLst/>
          </a:prstGeom>
        </p:spPr>
      </p:pic>
    </p:spTree>
    <p:extLst>
      <p:ext uri="{BB962C8B-B14F-4D97-AF65-F5344CB8AC3E}">
        <p14:creationId xmlns:p14="http://schemas.microsoft.com/office/powerpoint/2010/main" val="2187514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Cyanide</a:t>
            </a:r>
            <a:endParaRPr lang="en-US" dirty="0"/>
          </a:p>
        </p:txBody>
      </p:sp>
      <p:sp>
        <p:nvSpPr>
          <p:cNvPr id="3" name="Text Placeholder 2"/>
          <p:cNvSpPr>
            <a:spLocks noGrp="1"/>
          </p:cNvSpPr>
          <p:nvPr>
            <p:ph type="body" idx="1"/>
          </p:nvPr>
        </p:nvSpPr>
        <p:spPr/>
        <p:txBody>
          <a:bodyPr/>
          <a:lstStyle/>
          <a:p>
            <a:r>
              <a:rPr lang="en-US" dirty="0" smtClean="0"/>
              <a:t>Suicide, Homicide, Terrorism</a:t>
            </a:r>
            <a:endParaRPr lang="en-US" dirty="0"/>
          </a:p>
        </p:txBody>
      </p:sp>
      <p:sp>
        <p:nvSpPr>
          <p:cNvPr id="4" name="Content Placeholder 3"/>
          <p:cNvSpPr>
            <a:spLocks noGrp="1"/>
          </p:cNvSpPr>
          <p:nvPr>
            <p:ph sz="half" idx="2"/>
          </p:nvPr>
        </p:nvSpPr>
        <p:spPr/>
        <p:txBody>
          <a:bodyPr>
            <a:normAutofit fontScale="92500"/>
          </a:bodyPr>
          <a:lstStyle/>
          <a:p>
            <a:r>
              <a:rPr lang="en-US" dirty="0" smtClean="0"/>
              <a:t>“Jonestown” – religious cult in Guyana where 909 Americans committed mass suicide</a:t>
            </a:r>
          </a:p>
          <a:p>
            <a:r>
              <a:rPr lang="en-US" dirty="0" smtClean="0"/>
              <a:t>Chicago acetaminophen murders</a:t>
            </a:r>
          </a:p>
          <a:p>
            <a:pPr lvl="1"/>
            <a:r>
              <a:rPr lang="en-US" dirty="0" smtClean="0"/>
              <a:t>Cyanide-laced acetaminophen capsules in 1984</a:t>
            </a:r>
          </a:p>
          <a:p>
            <a:r>
              <a:rPr lang="en-US" dirty="0" smtClean="0"/>
              <a:t>Cyanide compounds also found in Tokyo subway bathrooms after sarin attack</a:t>
            </a:r>
          </a:p>
          <a:p>
            <a:endParaRPr lang="en-US" dirty="0"/>
          </a:p>
        </p:txBody>
      </p:sp>
      <p:sp>
        <p:nvSpPr>
          <p:cNvPr id="5" name="Text Placeholder 4"/>
          <p:cNvSpPr>
            <a:spLocks noGrp="1"/>
          </p:cNvSpPr>
          <p:nvPr>
            <p:ph type="body" sz="quarter" idx="3"/>
          </p:nvPr>
        </p:nvSpPr>
        <p:spPr/>
        <p:txBody>
          <a:bodyPr/>
          <a:lstStyle/>
          <a:p>
            <a:r>
              <a:rPr lang="en-US" dirty="0" smtClean="0"/>
              <a:t>Chicago Tylenol Murders</a:t>
            </a:r>
            <a:endParaRPr lang="en-US" dirty="0"/>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587808"/>
            <a:ext cx="4041775" cy="3125421"/>
          </a:xfrm>
        </p:spPr>
      </p:pic>
    </p:spTree>
    <p:extLst>
      <p:ext uri="{BB962C8B-B14F-4D97-AF65-F5344CB8AC3E}">
        <p14:creationId xmlns:p14="http://schemas.microsoft.com/office/powerpoint/2010/main" val="3800924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Cyanide</a:t>
            </a:r>
            <a:endParaRPr lang="en-US" dirty="0"/>
          </a:p>
        </p:txBody>
      </p:sp>
      <p:sp>
        <p:nvSpPr>
          <p:cNvPr id="3" name="Text Placeholder 2"/>
          <p:cNvSpPr>
            <a:spLocks noGrp="1"/>
          </p:cNvSpPr>
          <p:nvPr>
            <p:ph type="body" idx="1"/>
          </p:nvPr>
        </p:nvSpPr>
        <p:spPr/>
        <p:txBody>
          <a:bodyPr/>
          <a:lstStyle/>
          <a:p>
            <a:r>
              <a:rPr lang="en-US" dirty="0" smtClean="0"/>
              <a:t>Pitted fruits</a:t>
            </a:r>
            <a:endParaRPr lang="en-US" dirty="0"/>
          </a:p>
        </p:txBody>
      </p:sp>
      <p:sp>
        <p:nvSpPr>
          <p:cNvPr id="5" name="Text Placeholder 4"/>
          <p:cNvSpPr>
            <a:spLocks noGrp="1"/>
          </p:cNvSpPr>
          <p:nvPr>
            <p:ph type="body" sz="quarter" idx="3"/>
          </p:nvPr>
        </p:nvSpPr>
        <p:spPr/>
        <p:txBody>
          <a:bodyPr/>
          <a:lstStyle/>
          <a:p>
            <a:r>
              <a:rPr lang="en-US" dirty="0" smtClean="0"/>
              <a:t>Cassava</a:t>
            </a:r>
            <a:endParaRPr lang="en-US" dirty="0"/>
          </a:p>
        </p:txBody>
      </p:sp>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1000" y="2514600"/>
            <a:ext cx="1814742" cy="1207955"/>
          </a:xfrm>
        </p:spPr>
      </p:pic>
      <p:pic>
        <p:nvPicPr>
          <p:cNvPr id="14" name="Content Placeholder 1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2438400" y="2133600"/>
            <a:ext cx="1524000" cy="1447800"/>
          </a:xfr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95" y="4114800"/>
            <a:ext cx="2505205" cy="12192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3986357"/>
            <a:ext cx="1347643" cy="1347643"/>
          </a:xfrm>
          <a:prstGeom prst="rect">
            <a:avLst/>
          </a:prstGeom>
        </p:spPr>
      </p:pic>
      <p:sp>
        <p:nvSpPr>
          <p:cNvPr id="17" name="TextBox 16"/>
          <p:cNvSpPr txBox="1"/>
          <p:nvPr/>
        </p:nvSpPr>
        <p:spPr>
          <a:xfrm>
            <a:off x="381000" y="5410200"/>
            <a:ext cx="35814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Pits contain amygdalin that is converted to cyanide by intestinal enzymes</a:t>
            </a:r>
            <a:endParaRPr lang="en-US" dirty="0"/>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2286000"/>
            <a:ext cx="2924175" cy="1905000"/>
          </a:xfrm>
          <a:prstGeom prst="rect">
            <a:avLst/>
          </a:prstGeom>
        </p:spPr>
      </p:pic>
      <p:sp>
        <p:nvSpPr>
          <p:cNvPr id="19" name="TextBox 18"/>
          <p:cNvSpPr txBox="1"/>
          <p:nvPr/>
        </p:nvSpPr>
        <p:spPr>
          <a:xfrm>
            <a:off x="5086927" y="4394537"/>
            <a:ext cx="35052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Cassava root provides nutrition for millions worldwide</a:t>
            </a:r>
          </a:p>
          <a:p>
            <a:pPr marL="285750" indent="-285750">
              <a:buFont typeface="Arial" panose="020B0604020202020204" pitchFamily="34" charset="0"/>
              <a:buChar char="•"/>
            </a:pPr>
            <a:r>
              <a:rPr lang="en-US" dirty="0" smtClean="0"/>
              <a:t>Contains </a:t>
            </a:r>
            <a:r>
              <a:rPr lang="en-US" dirty="0" err="1" smtClean="0"/>
              <a:t>linamarin</a:t>
            </a:r>
            <a:r>
              <a:rPr lang="en-US" dirty="0" smtClean="0"/>
              <a:t> – cyanogenic glycoside </a:t>
            </a:r>
          </a:p>
          <a:p>
            <a:pPr marL="285750" indent="-285750">
              <a:buFont typeface="Arial" panose="020B0604020202020204" pitchFamily="34" charset="0"/>
              <a:buChar char="•"/>
            </a:pPr>
            <a:r>
              <a:rPr lang="en-US" dirty="0" smtClean="0"/>
              <a:t>Soaking in water for 1 day releases 45% of </a:t>
            </a:r>
            <a:r>
              <a:rPr lang="en-US" dirty="0" err="1" smtClean="0"/>
              <a:t>cyanogens</a:t>
            </a:r>
            <a:r>
              <a:rPr lang="en-US" dirty="0" smtClean="0"/>
              <a:t> – 5 days releases 90%</a:t>
            </a:r>
            <a:endParaRPr lang="en-US" dirty="0"/>
          </a:p>
        </p:txBody>
      </p:sp>
    </p:spTree>
    <p:extLst>
      <p:ext uri="{BB962C8B-B14F-4D97-AF65-F5344CB8AC3E}">
        <p14:creationId xmlns:p14="http://schemas.microsoft.com/office/powerpoint/2010/main" val="850042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4753</Words>
  <Application>Microsoft Office PowerPoint</Application>
  <PresentationFormat>On-screen Show (4:3)</PresentationFormat>
  <Paragraphs>324</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Cyanide Toxicity</vt:lpstr>
      <vt:lpstr>Cyanide Fishing</vt:lpstr>
      <vt:lpstr>Cyanide Explosion</vt:lpstr>
      <vt:lpstr>Cyanide Explosion</vt:lpstr>
      <vt:lpstr>Chemical Structure</vt:lpstr>
      <vt:lpstr>Sources of Cyanide</vt:lpstr>
      <vt:lpstr>Sources of Cyanide</vt:lpstr>
      <vt:lpstr>Sources of Cyanide</vt:lpstr>
      <vt:lpstr>Sources of Cyanide</vt:lpstr>
      <vt:lpstr>Toxic Levels</vt:lpstr>
      <vt:lpstr>Cyanide (usual) Metabolism  (important for later!)</vt:lpstr>
      <vt:lpstr>What goes wrong with cyanide?</vt:lpstr>
      <vt:lpstr>Cyanide Pathophysiology</vt:lpstr>
      <vt:lpstr>How does this translate clinically?</vt:lpstr>
      <vt:lpstr>Oxygen-sensitive organs are affected first</vt:lpstr>
      <vt:lpstr>Onset of Toxicity</vt:lpstr>
      <vt:lpstr>Other organs affected</vt:lpstr>
      <vt:lpstr>Delayed Neurologic Sequelae</vt:lpstr>
      <vt:lpstr>Chronic Toxicity</vt:lpstr>
      <vt:lpstr>Chronic Toxicity</vt:lpstr>
      <vt:lpstr>Chronic Toxicity</vt:lpstr>
      <vt:lpstr>Diagnosing Cyanide Poisoning</vt:lpstr>
      <vt:lpstr>History</vt:lpstr>
      <vt:lpstr>Initial Labs</vt:lpstr>
      <vt:lpstr>Additional Testing</vt:lpstr>
      <vt:lpstr>Additional Testing</vt:lpstr>
      <vt:lpstr>How to Treat?</vt:lpstr>
      <vt:lpstr>Decontamination</vt:lpstr>
      <vt:lpstr>Now the fun part – the antidote(s)</vt:lpstr>
      <vt:lpstr>Cyanide Antidote Kit</vt:lpstr>
      <vt:lpstr>Why Do We Want Methemoglobinemia?</vt:lpstr>
      <vt:lpstr>Cyanide Antidote Kit</vt:lpstr>
      <vt:lpstr>(Not so) New Kid on the Block</vt:lpstr>
      <vt:lpstr>Hydroxocobalamin</vt:lpstr>
      <vt:lpstr>Hydroxocobalamin</vt:lpstr>
      <vt:lpstr>Future Therapies</vt:lpstr>
      <vt:lpstr>Cyanide Summary</vt:lpstr>
      <vt:lpstr>Questions?</vt:lpstr>
    </vt:vector>
  </TitlesOfParts>
  <Company>OHSU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Cyanide, Acrylonitrile</dc:title>
  <dc:creator>Matthew Davey</dc:creator>
  <cp:lastModifiedBy>davema</cp:lastModifiedBy>
  <cp:revision>54</cp:revision>
  <dcterms:created xsi:type="dcterms:W3CDTF">2015-08-31T19:08:52Z</dcterms:created>
  <dcterms:modified xsi:type="dcterms:W3CDTF">2015-09-14T22:51:43Z</dcterms:modified>
</cp:coreProperties>
</file>